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Lst>
  <p:sldSz cx="42803445" cy="30275530"/>
  <p:notesSz cx="6858000" cy="9144000"/>
  <p:defaultTextStyle>
    <a:defPPr>
      <a:defRPr lang="en-US"/>
    </a:defPPr>
    <a:lvl1pPr marL="0" algn="l" defTabSz="570865" rtl="0" eaLnBrk="1" latinLnBrk="0" hangingPunct="1">
      <a:defRPr sz="1125" kern="1200">
        <a:solidFill>
          <a:schemeClr val="tx1"/>
        </a:solidFill>
        <a:latin typeface="+mn-lt"/>
        <a:ea typeface="+mn-ea"/>
        <a:cs typeface="+mn-cs"/>
      </a:defRPr>
    </a:lvl1pPr>
    <a:lvl2pPr marL="285115" algn="l" defTabSz="570865" rtl="0" eaLnBrk="1" latinLnBrk="0" hangingPunct="1">
      <a:defRPr sz="1125" kern="1200">
        <a:solidFill>
          <a:schemeClr val="tx1"/>
        </a:solidFill>
        <a:latin typeface="+mn-lt"/>
        <a:ea typeface="+mn-ea"/>
        <a:cs typeface="+mn-cs"/>
      </a:defRPr>
    </a:lvl2pPr>
    <a:lvl3pPr marL="570865" algn="l" defTabSz="570865" rtl="0" eaLnBrk="1" latinLnBrk="0" hangingPunct="1">
      <a:defRPr sz="1125" kern="1200">
        <a:solidFill>
          <a:schemeClr val="tx1"/>
        </a:solidFill>
        <a:latin typeface="+mn-lt"/>
        <a:ea typeface="+mn-ea"/>
        <a:cs typeface="+mn-cs"/>
      </a:defRPr>
    </a:lvl3pPr>
    <a:lvl4pPr marL="855980" algn="l" defTabSz="570865" rtl="0" eaLnBrk="1" latinLnBrk="0" hangingPunct="1">
      <a:defRPr sz="1125" kern="1200">
        <a:solidFill>
          <a:schemeClr val="tx1"/>
        </a:solidFill>
        <a:latin typeface="+mn-lt"/>
        <a:ea typeface="+mn-ea"/>
        <a:cs typeface="+mn-cs"/>
      </a:defRPr>
    </a:lvl4pPr>
    <a:lvl5pPr marL="1141095" algn="l" defTabSz="570865" rtl="0" eaLnBrk="1" latinLnBrk="0" hangingPunct="1">
      <a:defRPr sz="1125" kern="1200">
        <a:solidFill>
          <a:schemeClr val="tx1"/>
        </a:solidFill>
        <a:latin typeface="+mn-lt"/>
        <a:ea typeface="+mn-ea"/>
        <a:cs typeface="+mn-cs"/>
      </a:defRPr>
    </a:lvl5pPr>
    <a:lvl6pPr marL="1426210" algn="l" defTabSz="570865" rtl="0" eaLnBrk="1" latinLnBrk="0" hangingPunct="1">
      <a:defRPr sz="1125" kern="1200">
        <a:solidFill>
          <a:schemeClr val="tx1"/>
        </a:solidFill>
        <a:latin typeface="+mn-lt"/>
        <a:ea typeface="+mn-ea"/>
        <a:cs typeface="+mn-cs"/>
      </a:defRPr>
    </a:lvl6pPr>
    <a:lvl7pPr marL="1711960" algn="l" defTabSz="570865" rtl="0" eaLnBrk="1" latinLnBrk="0" hangingPunct="1">
      <a:defRPr sz="1125" kern="1200">
        <a:solidFill>
          <a:schemeClr val="tx1"/>
        </a:solidFill>
        <a:latin typeface="+mn-lt"/>
        <a:ea typeface="+mn-ea"/>
        <a:cs typeface="+mn-cs"/>
      </a:defRPr>
    </a:lvl7pPr>
    <a:lvl8pPr marL="1997075" algn="l" defTabSz="570865" rtl="0" eaLnBrk="1" latinLnBrk="0" hangingPunct="1">
      <a:defRPr sz="1125" kern="1200">
        <a:solidFill>
          <a:schemeClr val="tx1"/>
        </a:solidFill>
        <a:latin typeface="+mn-lt"/>
        <a:ea typeface="+mn-ea"/>
        <a:cs typeface="+mn-cs"/>
      </a:defRPr>
    </a:lvl8pPr>
    <a:lvl9pPr marL="2282190" algn="l" defTabSz="570865" rtl="0" eaLnBrk="1" latinLnBrk="0" hangingPunct="1">
      <a:defRPr sz="11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12" userDrawn="1">
          <p15:clr>
            <a:srgbClr val="A4A3A4"/>
          </p15:clr>
        </p15:guide>
        <p15:guide id="2" pos="136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6CA"/>
    <a:srgbClr val="316DD8"/>
    <a:srgbClr val="306BD6"/>
    <a:srgbClr val="3297DD"/>
    <a:srgbClr val="060988"/>
    <a:srgbClr val="253277"/>
    <a:srgbClr val="2E00CD"/>
    <a:srgbClr val="491FD9"/>
    <a:srgbClr val="226089"/>
    <a:srgbClr val="003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4660"/>
  </p:normalViewPr>
  <p:slideViewPr>
    <p:cSldViewPr snapToGrid="0" showGuides="1">
      <p:cViewPr>
        <p:scale>
          <a:sx n="33" d="100"/>
          <a:sy n="33" d="100"/>
        </p:scale>
        <p:origin x="-2128" y="-3560"/>
      </p:cViewPr>
      <p:guideLst>
        <p:guide orient="horz" pos="8312"/>
        <p:guide pos="1367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7447" y="1143000"/>
            <a:ext cx="4363107"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50652" y="4955143"/>
            <a:ext cx="32103917" cy="10541058"/>
          </a:xfrm>
        </p:spPr>
        <p:txBody>
          <a:bodyPr anchor="b"/>
          <a:lstStyle>
            <a:lvl1pPr algn="ctr">
              <a:defRPr sz="49665"/>
            </a:lvl1pPr>
          </a:lstStyle>
          <a:p>
            <a:r>
              <a:rPr lang="en-US"/>
              <a:t>Click to edit Master title style</a:t>
            </a:r>
            <a:endParaRPr lang="en-US"/>
          </a:p>
        </p:txBody>
      </p:sp>
      <p:sp>
        <p:nvSpPr>
          <p:cNvPr id="3" name="Subtitle 2"/>
          <p:cNvSpPr>
            <a:spLocks noGrp="1"/>
          </p:cNvSpPr>
          <p:nvPr>
            <p:ph type="subTitle" idx="1"/>
          </p:nvPr>
        </p:nvSpPr>
        <p:spPr>
          <a:xfrm>
            <a:off x="5350652" y="15902707"/>
            <a:ext cx="32103917" cy="7310051"/>
          </a:xfrm>
        </p:spPr>
        <p:txBody>
          <a:bodyPr/>
          <a:lstStyle>
            <a:lvl1pPr marL="0" indent="0" algn="ctr">
              <a:buNone/>
              <a:defRPr sz="19865"/>
            </a:lvl1pPr>
            <a:lvl2pPr marL="3784600" indent="0" algn="ctr">
              <a:buNone/>
              <a:defRPr sz="16555"/>
            </a:lvl2pPr>
            <a:lvl3pPr marL="7569200" indent="0" algn="ctr">
              <a:buNone/>
              <a:defRPr sz="14900"/>
            </a:lvl3pPr>
            <a:lvl4pPr marL="11354435" indent="0" algn="ctr">
              <a:buNone/>
              <a:defRPr sz="13245"/>
            </a:lvl4pPr>
            <a:lvl5pPr marL="15139035" indent="0" algn="ctr">
              <a:buNone/>
              <a:defRPr sz="13245"/>
            </a:lvl5pPr>
            <a:lvl6pPr marL="18923000" indent="0" algn="ctr">
              <a:buNone/>
              <a:defRPr sz="13245"/>
            </a:lvl6pPr>
            <a:lvl7pPr marL="22707600" indent="0" algn="ctr">
              <a:buNone/>
              <a:defRPr sz="13245"/>
            </a:lvl7pPr>
            <a:lvl8pPr marL="26492835" indent="0" algn="ctr">
              <a:buNone/>
              <a:defRPr sz="13245"/>
            </a:lvl8pPr>
            <a:lvl9pPr marL="30277435" indent="0" algn="ctr">
              <a:buNone/>
              <a:defRPr sz="13245"/>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5EA5592E-DE71-44FC-97C7-D4FA76E5652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EA5592E-DE71-44FC-97C7-D4FA76E5652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2488" y="1612002"/>
            <a:ext cx="9229876" cy="25658783"/>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2942865" y="1612002"/>
            <a:ext cx="27154563" cy="2565878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EA5592E-DE71-44FC-97C7-D4FA76E5652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EA5592E-DE71-44FC-97C7-D4FA76E5652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565" y="7548349"/>
            <a:ext cx="36919504" cy="12594599"/>
          </a:xfrm>
        </p:spPr>
        <p:txBody>
          <a:bodyPr anchor="b"/>
          <a:lstStyle>
            <a:lvl1pPr>
              <a:defRPr sz="49665"/>
            </a:lvl1pPr>
          </a:lstStyle>
          <a:p>
            <a:r>
              <a:rPr lang="en-US"/>
              <a:t>Click to edit Master title style</a:t>
            </a:r>
            <a:endParaRPr lang="en-US"/>
          </a:p>
        </p:txBody>
      </p:sp>
      <p:sp>
        <p:nvSpPr>
          <p:cNvPr id="3" name="Text Placeholder 2"/>
          <p:cNvSpPr>
            <a:spLocks noGrp="1"/>
          </p:cNvSpPr>
          <p:nvPr>
            <p:ph type="body" idx="1"/>
          </p:nvPr>
        </p:nvSpPr>
        <p:spPr>
          <a:xfrm>
            <a:off x="2920565" y="20262101"/>
            <a:ext cx="36919504" cy="6623203"/>
          </a:xfrm>
        </p:spPr>
        <p:txBody>
          <a:bodyPr/>
          <a:lstStyle>
            <a:lvl1pPr marL="0" indent="0">
              <a:buNone/>
              <a:defRPr sz="19865">
                <a:solidFill>
                  <a:schemeClr val="tx1">
                    <a:tint val="75000"/>
                  </a:schemeClr>
                </a:solidFill>
              </a:defRPr>
            </a:lvl1pPr>
            <a:lvl2pPr marL="3784600" indent="0">
              <a:buNone/>
              <a:defRPr sz="16555">
                <a:solidFill>
                  <a:schemeClr val="tx1">
                    <a:tint val="75000"/>
                  </a:schemeClr>
                </a:solidFill>
              </a:defRPr>
            </a:lvl2pPr>
            <a:lvl3pPr marL="7569200" indent="0">
              <a:buNone/>
              <a:defRPr sz="14900">
                <a:solidFill>
                  <a:schemeClr val="tx1">
                    <a:tint val="75000"/>
                  </a:schemeClr>
                </a:solidFill>
              </a:defRPr>
            </a:lvl3pPr>
            <a:lvl4pPr marL="11354435" indent="0">
              <a:buNone/>
              <a:defRPr sz="13245">
                <a:solidFill>
                  <a:schemeClr val="tx1">
                    <a:tint val="75000"/>
                  </a:schemeClr>
                </a:solidFill>
              </a:defRPr>
            </a:lvl4pPr>
            <a:lvl5pPr marL="15139035" indent="0">
              <a:buNone/>
              <a:defRPr sz="13245">
                <a:solidFill>
                  <a:schemeClr val="tx1">
                    <a:tint val="75000"/>
                  </a:schemeClr>
                </a:solidFill>
              </a:defRPr>
            </a:lvl5pPr>
            <a:lvl6pPr marL="18923000" indent="0">
              <a:buNone/>
              <a:defRPr sz="13245">
                <a:solidFill>
                  <a:schemeClr val="tx1">
                    <a:tint val="75000"/>
                  </a:schemeClr>
                </a:solidFill>
              </a:defRPr>
            </a:lvl6pPr>
            <a:lvl7pPr marL="22707600" indent="0">
              <a:buNone/>
              <a:defRPr sz="13245">
                <a:solidFill>
                  <a:schemeClr val="tx1">
                    <a:tint val="75000"/>
                  </a:schemeClr>
                </a:solidFill>
              </a:defRPr>
            </a:lvl7pPr>
            <a:lvl8pPr marL="26492835" indent="0">
              <a:buNone/>
              <a:defRPr sz="13245">
                <a:solidFill>
                  <a:schemeClr val="tx1">
                    <a:tint val="75000"/>
                  </a:schemeClr>
                </a:solidFill>
              </a:defRPr>
            </a:lvl8pPr>
            <a:lvl9pPr marL="30277435" indent="0">
              <a:buNone/>
              <a:defRPr sz="1324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EA5592E-DE71-44FC-97C7-D4FA76E5652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942859" y="8059978"/>
            <a:ext cx="18192219" cy="192107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21670144" y="8059978"/>
            <a:ext cx="18192219" cy="192107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EA5592E-DE71-44FC-97C7-D4FA76E5652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435" y="1612010"/>
            <a:ext cx="36919504" cy="5852251"/>
          </a:xfrm>
        </p:spPr>
        <p:txBody>
          <a:bodyPr/>
          <a:lstStyle/>
          <a:p>
            <a:r>
              <a:rPr lang="en-US"/>
              <a:t>Click to edit Master title style</a:t>
            </a:r>
            <a:endParaRPr lang="en-US"/>
          </a:p>
        </p:txBody>
      </p:sp>
      <p:sp>
        <p:nvSpPr>
          <p:cNvPr id="3" name="Text Placeholder 2"/>
          <p:cNvSpPr>
            <a:spLocks noGrp="1"/>
          </p:cNvSpPr>
          <p:nvPr>
            <p:ph type="body" idx="1"/>
          </p:nvPr>
        </p:nvSpPr>
        <p:spPr>
          <a:xfrm>
            <a:off x="2948435" y="7422193"/>
            <a:ext cx="18108613" cy="3637505"/>
          </a:xfrm>
        </p:spPr>
        <p:txBody>
          <a:bodyPr anchor="b"/>
          <a:lstStyle>
            <a:lvl1pPr marL="0" indent="0">
              <a:buNone/>
              <a:defRPr sz="19865" b="1"/>
            </a:lvl1pPr>
            <a:lvl2pPr marL="3784600" indent="0">
              <a:buNone/>
              <a:defRPr sz="16555" b="1"/>
            </a:lvl2pPr>
            <a:lvl3pPr marL="7569200" indent="0">
              <a:buNone/>
              <a:defRPr sz="14900" b="1"/>
            </a:lvl3pPr>
            <a:lvl4pPr marL="11354435" indent="0">
              <a:buNone/>
              <a:defRPr sz="13245" b="1"/>
            </a:lvl4pPr>
            <a:lvl5pPr marL="15139035" indent="0">
              <a:buNone/>
              <a:defRPr sz="13245" b="1"/>
            </a:lvl5pPr>
            <a:lvl6pPr marL="18923000" indent="0">
              <a:buNone/>
              <a:defRPr sz="13245" b="1"/>
            </a:lvl6pPr>
            <a:lvl7pPr marL="22707600" indent="0">
              <a:buNone/>
              <a:defRPr sz="13245" b="1"/>
            </a:lvl7pPr>
            <a:lvl8pPr marL="26492835" indent="0">
              <a:buNone/>
              <a:defRPr sz="13245" b="1"/>
            </a:lvl8pPr>
            <a:lvl9pPr marL="30277435" indent="0">
              <a:buNone/>
              <a:defRPr sz="13245" b="1"/>
            </a:lvl9pPr>
          </a:lstStyle>
          <a:p>
            <a:pPr lvl="0"/>
            <a:r>
              <a:rPr lang="en-US"/>
              <a:t>Click to edit Master text styles</a:t>
            </a:r>
            <a:endParaRPr lang="en-US"/>
          </a:p>
        </p:txBody>
      </p:sp>
      <p:sp>
        <p:nvSpPr>
          <p:cNvPr id="4" name="Content Placeholder 3"/>
          <p:cNvSpPr>
            <a:spLocks noGrp="1"/>
          </p:cNvSpPr>
          <p:nvPr>
            <p:ph sz="half" idx="2"/>
          </p:nvPr>
        </p:nvSpPr>
        <p:spPr>
          <a:xfrm>
            <a:off x="2948435" y="11059698"/>
            <a:ext cx="18108613" cy="1626715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1670144" y="7422193"/>
            <a:ext cx="18197796" cy="3637505"/>
          </a:xfrm>
        </p:spPr>
        <p:txBody>
          <a:bodyPr anchor="b"/>
          <a:lstStyle>
            <a:lvl1pPr marL="0" indent="0">
              <a:buNone/>
              <a:defRPr sz="19865" b="1"/>
            </a:lvl1pPr>
            <a:lvl2pPr marL="3784600" indent="0">
              <a:buNone/>
              <a:defRPr sz="16555" b="1"/>
            </a:lvl2pPr>
            <a:lvl3pPr marL="7569200" indent="0">
              <a:buNone/>
              <a:defRPr sz="14900" b="1"/>
            </a:lvl3pPr>
            <a:lvl4pPr marL="11354435" indent="0">
              <a:buNone/>
              <a:defRPr sz="13245" b="1"/>
            </a:lvl4pPr>
            <a:lvl5pPr marL="15139035" indent="0">
              <a:buNone/>
              <a:defRPr sz="13245" b="1"/>
            </a:lvl5pPr>
            <a:lvl6pPr marL="18923000" indent="0">
              <a:buNone/>
              <a:defRPr sz="13245" b="1"/>
            </a:lvl6pPr>
            <a:lvl7pPr marL="22707600" indent="0">
              <a:buNone/>
              <a:defRPr sz="13245" b="1"/>
            </a:lvl7pPr>
            <a:lvl8pPr marL="26492835" indent="0">
              <a:buNone/>
              <a:defRPr sz="13245" b="1"/>
            </a:lvl8pPr>
            <a:lvl9pPr marL="30277435" indent="0">
              <a:buNone/>
              <a:defRPr sz="13245" b="1"/>
            </a:lvl9pPr>
          </a:lstStyle>
          <a:p>
            <a:pPr lvl="0"/>
            <a:r>
              <a:rPr lang="en-US"/>
              <a:t>Click to edit Master text styles</a:t>
            </a:r>
            <a:endParaRPr lang="en-US"/>
          </a:p>
        </p:txBody>
      </p:sp>
      <p:sp>
        <p:nvSpPr>
          <p:cNvPr id="6" name="Content Placeholder 5"/>
          <p:cNvSpPr>
            <a:spLocks noGrp="1"/>
          </p:cNvSpPr>
          <p:nvPr>
            <p:ph sz="quarter" idx="4"/>
          </p:nvPr>
        </p:nvSpPr>
        <p:spPr>
          <a:xfrm>
            <a:off x="21670144" y="11059698"/>
            <a:ext cx="18197796" cy="1626715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EA5592E-DE71-44FC-97C7-D4FA76E5652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EA5592E-DE71-44FC-97C7-D4FA76E5652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5592E-DE71-44FC-97C7-D4FA76E5652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435" y="2018500"/>
            <a:ext cx="13805796" cy="7064750"/>
          </a:xfrm>
        </p:spPr>
        <p:txBody>
          <a:bodyPr anchor="b"/>
          <a:lstStyle>
            <a:lvl1pPr>
              <a:defRPr sz="26485"/>
            </a:lvl1pPr>
          </a:lstStyle>
          <a:p>
            <a:r>
              <a:rPr lang="en-US"/>
              <a:t>Click to edit Master title style</a:t>
            </a:r>
            <a:endParaRPr lang="en-US"/>
          </a:p>
        </p:txBody>
      </p:sp>
      <p:sp>
        <p:nvSpPr>
          <p:cNvPr id="3" name="Content Placeholder 2"/>
          <p:cNvSpPr>
            <a:spLocks noGrp="1"/>
          </p:cNvSpPr>
          <p:nvPr>
            <p:ph idx="1"/>
          </p:nvPr>
        </p:nvSpPr>
        <p:spPr>
          <a:xfrm>
            <a:off x="18197796" y="4359410"/>
            <a:ext cx="21670144" cy="21516652"/>
          </a:xfrm>
        </p:spPr>
        <p:txBody>
          <a:bodyPr/>
          <a:lstStyle>
            <a:lvl1pPr>
              <a:defRPr sz="26485"/>
            </a:lvl1pPr>
            <a:lvl2pPr>
              <a:defRPr sz="23180"/>
            </a:lvl2pPr>
            <a:lvl3pPr>
              <a:defRPr sz="19865"/>
            </a:lvl3pPr>
            <a:lvl4pPr>
              <a:defRPr sz="16555"/>
            </a:lvl4pPr>
            <a:lvl5pPr>
              <a:defRPr sz="16555"/>
            </a:lvl5pPr>
            <a:lvl6pPr>
              <a:defRPr sz="16555"/>
            </a:lvl6pPr>
            <a:lvl7pPr>
              <a:defRPr sz="16555"/>
            </a:lvl7pPr>
            <a:lvl8pPr>
              <a:defRPr sz="16555"/>
            </a:lvl8pPr>
            <a:lvl9pPr>
              <a:defRPr sz="1655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948435" y="9083259"/>
            <a:ext cx="13805796" cy="16827845"/>
          </a:xfrm>
        </p:spPr>
        <p:txBody>
          <a:bodyPr/>
          <a:lstStyle>
            <a:lvl1pPr marL="0" indent="0">
              <a:buNone/>
              <a:defRPr sz="13245"/>
            </a:lvl1pPr>
            <a:lvl2pPr marL="3784600" indent="0">
              <a:buNone/>
              <a:defRPr sz="11585"/>
            </a:lvl2pPr>
            <a:lvl3pPr marL="7569200" indent="0">
              <a:buNone/>
              <a:defRPr sz="9935"/>
            </a:lvl3pPr>
            <a:lvl4pPr marL="11354435" indent="0">
              <a:buNone/>
              <a:defRPr sz="8280"/>
            </a:lvl4pPr>
            <a:lvl5pPr marL="15139035" indent="0">
              <a:buNone/>
              <a:defRPr sz="8280"/>
            </a:lvl5pPr>
            <a:lvl6pPr marL="18923000" indent="0">
              <a:buNone/>
              <a:defRPr sz="8280"/>
            </a:lvl6pPr>
            <a:lvl7pPr marL="22707600" indent="0">
              <a:buNone/>
              <a:defRPr sz="8280"/>
            </a:lvl7pPr>
            <a:lvl8pPr marL="26492835" indent="0">
              <a:buNone/>
              <a:defRPr sz="8280"/>
            </a:lvl8pPr>
            <a:lvl9pPr marL="30277435" indent="0">
              <a:buNone/>
              <a:defRPr sz="828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EA5592E-DE71-44FC-97C7-D4FA76E5652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435" y="2018500"/>
            <a:ext cx="13805796" cy="7064750"/>
          </a:xfrm>
        </p:spPr>
        <p:txBody>
          <a:bodyPr anchor="b"/>
          <a:lstStyle>
            <a:lvl1pPr>
              <a:defRPr sz="26485"/>
            </a:lvl1pPr>
          </a:lstStyle>
          <a:p>
            <a:r>
              <a:rPr lang="en-US"/>
              <a:t>Click to edit Master title style</a:t>
            </a:r>
            <a:endParaRPr lang="en-US"/>
          </a:p>
        </p:txBody>
      </p:sp>
      <p:sp>
        <p:nvSpPr>
          <p:cNvPr id="3" name="Picture Placeholder 2"/>
          <p:cNvSpPr>
            <a:spLocks noGrp="1"/>
          </p:cNvSpPr>
          <p:nvPr>
            <p:ph type="pic" idx="1"/>
          </p:nvPr>
        </p:nvSpPr>
        <p:spPr>
          <a:xfrm>
            <a:off x="18197796" y="4359410"/>
            <a:ext cx="21670144" cy="21516652"/>
          </a:xfrm>
        </p:spPr>
        <p:txBody>
          <a:bodyPr/>
          <a:lstStyle>
            <a:lvl1pPr marL="0" indent="0">
              <a:buNone/>
              <a:defRPr sz="26485"/>
            </a:lvl1pPr>
            <a:lvl2pPr marL="3784600" indent="0">
              <a:buNone/>
              <a:defRPr sz="23180"/>
            </a:lvl2pPr>
            <a:lvl3pPr marL="7569200" indent="0">
              <a:buNone/>
              <a:defRPr sz="19865"/>
            </a:lvl3pPr>
            <a:lvl4pPr marL="11354435" indent="0">
              <a:buNone/>
              <a:defRPr sz="16555"/>
            </a:lvl4pPr>
            <a:lvl5pPr marL="15139035" indent="0">
              <a:buNone/>
              <a:defRPr sz="16555"/>
            </a:lvl5pPr>
            <a:lvl6pPr marL="18923000" indent="0">
              <a:buNone/>
              <a:defRPr sz="16555"/>
            </a:lvl6pPr>
            <a:lvl7pPr marL="22707600" indent="0">
              <a:buNone/>
              <a:defRPr sz="16555"/>
            </a:lvl7pPr>
            <a:lvl8pPr marL="26492835" indent="0">
              <a:buNone/>
              <a:defRPr sz="16555"/>
            </a:lvl8pPr>
            <a:lvl9pPr marL="30277435" indent="0">
              <a:buNone/>
              <a:defRPr sz="16555"/>
            </a:lvl9pPr>
          </a:lstStyle>
          <a:p>
            <a:endParaRPr lang="en-US"/>
          </a:p>
        </p:txBody>
      </p:sp>
      <p:sp>
        <p:nvSpPr>
          <p:cNvPr id="4" name="Text Placeholder 3"/>
          <p:cNvSpPr>
            <a:spLocks noGrp="1"/>
          </p:cNvSpPr>
          <p:nvPr>
            <p:ph type="body" sz="half" idx="2"/>
          </p:nvPr>
        </p:nvSpPr>
        <p:spPr>
          <a:xfrm>
            <a:off x="2948435" y="9083259"/>
            <a:ext cx="13805796" cy="16827845"/>
          </a:xfrm>
        </p:spPr>
        <p:txBody>
          <a:bodyPr/>
          <a:lstStyle>
            <a:lvl1pPr marL="0" indent="0">
              <a:buNone/>
              <a:defRPr sz="13245"/>
            </a:lvl1pPr>
            <a:lvl2pPr marL="3784600" indent="0">
              <a:buNone/>
              <a:defRPr sz="11585"/>
            </a:lvl2pPr>
            <a:lvl3pPr marL="7569200" indent="0">
              <a:buNone/>
              <a:defRPr sz="9935"/>
            </a:lvl3pPr>
            <a:lvl4pPr marL="11354435" indent="0">
              <a:buNone/>
              <a:defRPr sz="8280"/>
            </a:lvl4pPr>
            <a:lvl5pPr marL="15139035" indent="0">
              <a:buNone/>
              <a:defRPr sz="8280"/>
            </a:lvl5pPr>
            <a:lvl6pPr marL="18923000" indent="0">
              <a:buNone/>
              <a:defRPr sz="8280"/>
            </a:lvl6pPr>
            <a:lvl7pPr marL="22707600" indent="0">
              <a:buNone/>
              <a:defRPr sz="8280"/>
            </a:lvl7pPr>
            <a:lvl8pPr marL="26492835" indent="0">
              <a:buNone/>
              <a:defRPr sz="8280"/>
            </a:lvl8pPr>
            <a:lvl9pPr marL="30277435" indent="0">
              <a:buNone/>
              <a:defRPr sz="828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EA5592E-DE71-44FC-97C7-D4FA76E5652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7BA4-FE58-4BCC-9960-AC3D26657AE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859" y="1612010"/>
            <a:ext cx="36919504" cy="5852251"/>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2942859" y="8059978"/>
            <a:ext cx="36919504" cy="19210799"/>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2942859" y="28062771"/>
            <a:ext cx="9631175" cy="1611994"/>
          </a:xfrm>
          <a:prstGeom prst="rect">
            <a:avLst/>
          </a:prstGeom>
        </p:spPr>
        <p:txBody>
          <a:bodyPr vert="horz" lIns="91440" tIns="45720" rIns="91440" bIns="45720" rtlCol="0" anchor="ctr"/>
          <a:lstStyle>
            <a:lvl1pPr algn="l">
              <a:defRPr sz="9935">
                <a:solidFill>
                  <a:schemeClr val="tx1">
                    <a:tint val="75000"/>
                  </a:schemeClr>
                </a:solidFill>
              </a:defRPr>
            </a:lvl1pPr>
          </a:lstStyle>
          <a:p>
            <a:fld id="{5EA5592E-DE71-44FC-97C7-D4FA76E5652B}" type="datetimeFigureOut">
              <a:rPr lang="en-US" smtClean="0"/>
            </a:fld>
            <a:endParaRPr lang="en-US"/>
          </a:p>
        </p:txBody>
      </p:sp>
      <p:sp>
        <p:nvSpPr>
          <p:cNvPr id="5" name="Footer Placeholder 4"/>
          <p:cNvSpPr>
            <a:spLocks noGrp="1"/>
          </p:cNvSpPr>
          <p:nvPr>
            <p:ph type="ftr" sz="quarter" idx="3"/>
          </p:nvPr>
        </p:nvSpPr>
        <p:spPr>
          <a:xfrm>
            <a:off x="14179230" y="28062771"/>
            <a:ext cx="14446763" cy="1611994"/>
          </a:xfrm>
          <a:prstGeom prst="rect">
            <a:avLst/>
          </a:prstGeom>
        </p:spPr>
        <p:txBody>
          <a:bodyPr vert="horz" lIns="91440" tIns="45720" rIns="91440" bIns="45720" rtlCol="0" anchor="ctr"/>
          <a:lstStyle>
            <a:lvl1pPr algn="ctr">
              <a:defRPr sz="993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31188" y="28062771"/>
            <a:ext cx="9631175" cy="1611994"/>
          </a:xfrm>
          <a:prstGeom prst="rect">
            <a:avLst/>
          </a:prstGeom>
        </p:spPr>
        <p:txBody>
          <a:bodyPr vert="horz" lIns="91440" tIns="45720" rIns="91440" bIns="45720" rtlCol="0" anchor="ctr"/>
          <a:lstStyle>
            <a:lvl1pPr algn="r">
              <a:defRPr sz="9935">
                <a:solidFill>
                  <a:schemeClr val="tx1">
                    <a:tint val="75000"/>
                  </a:schemeClr>
                </a:solidFill>
              </a:defRPr>
            </a:lvl1pPr>
          </a:lstStyle>
          <a:p>
            <a:fld id="{351E7BA4-FE58-4BCC-9960-AC3D26657AE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9200" rtl="0" eaLnBrk="1" latinLnBrk="0" hangingPunct="1">
        <a:lnSpc>
          <a:spcPct val="90000"/>
        </a:lnSpc>
        <a:spcBef>
          <a:spcPct val="0"/>
        </a:spcBef>
        <a:buNone/>
        <a:defRPr sz="36420" kern="1200">
          <a:solidFill>
            <a:schemeClr val="tx1"/>
          </a:solidFill>
          <a:latin typeface="+mj-lt"/>
          <a:ea typeface="+mj-ea"/>
          <a:cs typeface="+mj-cs"/>
        </a:defRPr>
      </a:lvl1pPr>
    </p:titleStyle>
    <p:bodyStyle>
      <a:lvl1pPr marL="1892300" indent="-1892300" algn="l" defTabSz="7569200" rtl="0" eaLnBrk="1" latinLnBrk="0" hangingPunct="1">
        <a:lnSpc>
          <a:spcPct val="90000"/>
        </a:lnSpc>
        <a:spcBef>
          <a:spcPts val="8295"/>
        </a:spcBef>
        <a:buFont typeface="Arial" panose="020B0604020202020204" pitchFamily="34" charset="0"/>
        <a:buChar char="•"/>
        <a:defRPr sz="23180" kern="1200">
          <a:solidFill>
            <a:schemeClr val="tx1"/>
          </a:solidFill>
          <a:latin typeface="+mn-lt"/>
          <a:ea typeface="+mn-ea"/>
          <a:cs typeface="+mn-cs"/>
        </a:defRPr>
      </a:lvl1pPr>
      <a:lvl2pPr marL="5676900" indent="-1892300" algn="l" defTabSz="7569200" rtl="0" eaLnBrk="1" latinLnBrk="0" hangingPunct="1">
        <a:lnSpc>
          <a:spcPct val="90000"/>
        </a:lnSpc>
        <a:spcBef>
          <a:spcPct val="832000"/>
        </a:spcBef>
        <a:buFont typeface="Arial" panose="020B0604020202020204" pitchFamily="34" charset="0"/>
        <a:buChar char="•"/>
        <a:defRPr sz="19865" kern="1200">
          <a:solidFill>
            <a:schemeClr val="tx1"/>
          </a:solidFill>
          <a:latin typeface="+mn-lt"/>
          <a:ea typeface="+mn-ea"/>
          <a:cs typeface="+mn-cs"/>
        </a:defRPr>
      </a:lvl2pPr>
      <a:lvl3pPr marL="9462135" indent="-1892300" algn="l" defTabSz="7569200" rtl="0" eaLnBrk="1" latinLnBrk="0" hangingPunct="1">
        <a:lnSpc>
          <a:spcPct val="90000"/>
        </a:lnSpc>
        <a:spcBef>
          <a:spcPct val="832000"/>
        </a:spcBef>
        <a:buFont typeface="Arial" panose="020B0604020202020204" pitchFamily="34" charset="0"/>
        <a:buChar char="•"/>
        <a:defRPr sz="16555" kern="1200">
          <a:solidFill>
            <a:schemeClr val="tx1"/>
          </a:solidFill>
          <a:latin typeface="+mn-lt"/>
          <a:ea typeface="+mn-ea"/>
          <a:cs typeface="+mn-cs"/>
        </a:defRPr>
      </a:lvl3pPr>
      <a:lvl4pPr marL="13246735"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4pPr>
      <a:lvl5pPr marL="17030700"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5pPr>
      <a:lvl6pPr marL="20815300"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6pPr>
      <a:lvl7pPr marL="24599900"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7pPr>
      <a:lvl8pPr marL="28385135"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8pPr>
      <a:lvl9pPr marL="32169735" indent="-1892300" algn="l" defTabSz="7569200" rtl="0" eaLnBrk="1" latinLnBrk="0" hangingPunct="1">
        <a:lnSpc>
          <a:spcPct val="90000"/>
        </a:lnSpc>
        <a:spcBef>
          <a:spcPct val="832000"/>
        </a:spcBef>
        <a:buFont typeface="Arial" panose="020B0604020202020204" pitchFamily="34" charset="0"/>
        <a:buChar char="•"/>
        <a:defRPr sz="14900" kern="1200">
          <a:solidFill>
            <a:schemeClr val="tx1"/>
          </a:solidFill>
          <a:latin typeface="+mn-lt"/>
          <a:ea typeface="+mn-ea"/>
          <a:cs typeface="+mn-cs"/>
        </a:defRPr>
      </a:lvl9pPr>
    </p:bodyStyle>
    <p:otherStyle>
      <a:defPPr>
        <a:defRPr lang="en-US"/>
      </a:defPPr>
      <a:lvl1pPr marL="0" algn="l" defTabSz="7569200" rtl="0" eaLnBrk="1" latinLnBrk="0" hangingPunct="1">
        <a:defRPr sz="14900" kern="1200">
          <a:solidFill>
            <a:schemeClr val="tx1"/>
          </a:solidFill>
          <a:latin typeface="+mn-lt"/>
          <a:ea typeface="+mn-ea"/>
          <a:cs typeface="+mn-cs"/>
        </a:defRPr>
      </a:lvl1pPr>
      <a:lvl2pPr marL="3784600" algn="l" defTabSz="7569200" rtl="0" eaLnBrk="1" latinLnBrk="0" hangingPunct="1">
        <a:defRPr sz="14900" kern="1200">
          <a:solidFill>
            <a:schemeClr val="tx1"/>
          </a:solidFill>
          <a:latin typeface="+mn-lt"/>
          <a:ea typeface="+mn-ea"/>
          <a:cs typeface="+mn-cs"/>
        </a:defRPr>
      </a:lvl2pPr>
      <a:lvl3pPr marL="7569200" algn="l" defTabSz="7569200" rtl="0" eaLnBrk="1" latinLnBrk="0" hangingPunct="1">
        <a:defRPr sz="14900" kern="1200">
          <a:solidFill>
            <a:schemeClr val="tx1"/>
          </a:solidFill>
          <a:latin typeface="+mn-lt"/>
          <a:ea typeface="+mn-ea"/>
          <a:cs typeface="+mn-cs"/>
        </a:defRPr>
      </a:lvl3pPr>
      <a:lvl4pPr marL="11354435" algn="l" defTabSz="7569200" rtl="0" eaLnBrk="1" latinLnBrk="0" hangingPunct="1">
        <a:defRPr sz="14900" kern="1200">
          <a:solidFill>
            <a:schemeClr val="tx1"/>
          </a:solidFill>
          <a:latin typeface="+mn-lt"/>
          <a:ea typeface="+mn-ea"/>
          <a:cs typeface="+mn-cs"/>
        </a:defRPr>
      </a:lvl4pPr>
      <a:lvl5pPr marL="15139035" algn="l" defTabSz="7569200" rtl="0" eaLnBrk="1" latinLnBrk="0" hangingPunct="1">
        <a:defRPr sz="14900" kern="1200">
          <a:solidFill>
            <a:schemeClr val="tx1"/>
          </a:solidFill>
          <a:latin typeface="+mn-lt"/>
          <a:ea typeface="+mn-ea"/>
          <a:cs typeface="+mn-cs"/>
        </a:defRPr>
      </a:lvl5pPr>
      <a:lvl6pPr marL="18923000" algn="l" defTabSz="7569200" rtl="0" eaLnBrk="1" latinLnBrk="0" hangingPunct="1">
        <a:defRPr sz="14900" kern="1200">
          <a:solidFill>
            <a:schemeClr val="tx1"/>
          </a:solidFill>
          <a:latin typeface="+mn-lt"/>
          <a:ea typeface="+mn-ea"/>
          <a:cs typeface="+mn-cs"/>
        </a:defRPr>
      </a:lvl6pPr>
      <a:lvl7pPr marL="22707600" algn="l" defTabSz="7569200" rtl="0" eaLnBrk="1" latinLnBrk="0" hangingPunct="1">
        <a:defRPr sz="14900" kern="1200">
          <a:solidFill>
            <a:schemeClr val="tx1"/>
          </a:solidFill>
          <a:latin typeface="+mn-lt"/>
          <a:ea typeface="+mn-ea"/>
          <a:cs typeface="+mn-cs"/>
        </a:defRPr>
      </a:lvl7pPr>
      <a:lvl8pPr marL="26492835" algn="l" defTabSz="7569200" rtl="0" eaLnBrk="1" latinLnBrk="0" hangingPunct="1">
        <a:defRPr sz="14900" kern="1200">
          <a:solidFill>
            <a:schemeClr val="tx1"/>
          </a:solidFill>
          <a:latin typeface="+mn-lt"/>
          <a:ea typeface="+mn-ea"/>
          <a:cs typeface="+mn-cs"/>
        </a:defRPr>
      </a:lvl8pPr>
      <a:lvl9pPr marL="30277435" algn="l" defTabSz="7569200" rtl="0" eaLnBrk="1" latinLnBrk="0" hangingPunct="1">
        <a:defRPr sz="1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3" Type="http://schemas.openxmlformats.org/officeDocument/2006/relationships/notesSlide" Target="../notesSlides/notesSlide1.xml"/><Relationship Id="rId32" Type="http://schemas.openxmlformats.org/officeDocument/2006/relationships/slideLayout" Target="../slideLayouts/slideLayout2.xml"/><Relationship Id="rId31" Type="http://schemas.openxmlformats.org/officeDocument/2006/relationships/tags" Target="../tags/tag2.xml"/><Relationship Id="rId30" Type="http://schemas.openxmlformats.org/officeDocument/2006/relationships/image" Target="../media/image29.png"/><Relationship Id="rId3" Type="http://schemas.openxmlformats.org/officeDocument/2006/relationships/image" Target="../media/image2.png"/><Relationship Id="rId29" Type="http://schemas.openxmlformats.org/officeDocument/2006/relationships/image" Target="../media/image28.png"/><Relationship Id="rId28" Type="http://schemas.openxmlformats.org/officeDocument/2006/relationships/image" Target="../media/image27.png"/><Relationship Id="rId27" Type="http://schemas.openxmlformats.org/officeDocument/2006/relationships/image" Target="../media/image26.png"/><Relationship Id="rId26" Type="http://schemas.openxmlformats.org/officeDocument/2006/relationships/image" Target="../media/image25.png"/><Relationship Id="rId25" Type="http://schemas.openxmlformats.org/officeDocument/2006/relationships/image" Target="../media/image24.png"/><Relationship Id="rId24" Type="http://schemas.openxmlformats.org/officeDocument/2006/relationships/image" Target="../media/image23.png"/><Relationship Id="rId23" Type="http://schemas.openxmlformats.org/officeDocument/2006/relationships/image" Target="../media/image22.png"/><Relationship Id="rId22" Type="http://schemas.openxmlformats.org/officeDocument/2006/relationships/image" Target="../media/image21.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tags" Target="../tags/tag1.xml"/><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9" name="Rectangle 4"/>
          <p:cNvSpPr/>
          <p:nvPr/>
        </p:nvSpPr>
        <p:spPr>
          <a:xfrm>
            <a:off x="14330680" y="3150870"/>
            <a:ext cx="27934285" cy="953198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pPr indent="0" algn="ctr">
              <a:buFont typeface="Arial" panose="020B0604020202020204" pitchFamily="34" charset="0"/>
              <a:buNone/>
            </a:pPr>
            <a:endParaRPr lang="en-US" dirty="0">
              <a:latin typeface="Times New Roman" panose="02020603050405020304" charset="0"/>
              <a:cs typeface="Times New Roman" panose="02020603050405020304" charset="0"/>
            </a:endParaRPr>
          </a:p>
        </p:txBody>
      </p:sp>
      <p:sp>
        <p:nvSpPr>
          <p:cNvPr id="211" name="Rectangle 4"/>
          <p:cNvSpPr/>
          <p:nvPr/>
        </p:nvSpPr>
        <p:spPr>
          <a:xfrm>
            <a:off x="14313535" y="25128855"/>
            <a:ext cx="23181310" cy="473773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1 distribution</a:t>
            </a:r>
            <a:endParaRPr lang="en-US" altLang="zh-CN" dirty="0">
              <a:latin typeface="Times New Roman" panose="02020603050405020304" charset="0"/>
              <a:cs typeface="Times New Roman" panose="02020603050405020304" charset="0"/>
            </a:endParaRPr>
          </a:p>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2 Spatial Autocorrelation</a:t>
            </a:r>
            <a:endParaRPr lang="en-US" altLang="zh-CN" dirty="0">
              <a:latin typeface="Times New Roman" panose="02020603050405020304" charset="0"/>
              <a:cs typeface="Times New Roman" panose="02020603050405020304" charset="0"/>
            </a:endParaRPr>
          </a:p>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3 Day type aggregation</a:t>
            </a:r>
            <a:endParaRPr lang="en-US" dirty="0">
              <a:latin typeface="Times New Roman" panose="02020603050405020304" charset="0"/>
              <a:cs typeface="Times New Roman" panose="02020603050405020304" charset="0"/>
            </a:endParaRPr>
          </a:p>
        </p:txBody>
      </p:sp>
      <p:sp>
        <p:nvSpPr>
          <p:cNvPr id="131" name="Rectangle 4"/>
          <p:cNvSpPr/>
          <p:nvPr/>
        </p:nvSpPr>
        <p:spPr>
          <a:xfrm>
            <a:off x="14314170" y="12871450"/>
            <a:ext cx="27908250" cy="1199007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1 distribution</a:t>
            </a:r>
            <a:endParaRPr lang="en-US" altLang="zh-CN" dirty="0">
              <a:latin typeface="Times New Roman" panose="02020603050405020304" charset="0"/>
              <a:cs typeface="Times New Roman" panose="02020603050405020304" charset="0"/>
            </a:endParaRPr>
          </a:p>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2 Spatial Autocorrelation</a:t>
            </a:r>
            <a:endParaRPr lang="en-US" altLang="zh-CN" dirty="0">
              <a:latin typeface="Times New Roman" panose="02020603050405020304" charset="0"/>
              <a:cs typeface="Times New Roman" panose="02020603050405020304" charset="0"/>
            </a:endParaRPr>
          </a:p>
          <a:p>
            <a:pPr indent="0" algn="ctr">
              <a:buFont typeface="Arial" panose="020B0604020202020204" pitchFamily="34" charset="0"/>
              <a:buNone/>
            </a:pPr>
            <a:r>
              <a:rPr lang="en-US" altLang="zh-CN" dirty="0">
                <a:latin typeface="Times New Roman" panose="02020603050405020304" charset="0"/>
                <a:cs typeface="Times New Roman" panose="02020603050405020304" charset="0"/>
                <a:sym typeface="+mn-ea"/>
              </a:rPr>
              <a:t>3 Day type aggregation</a:t>
            </a:r>
            <a:endParaRPr lang="en-US" dirty="0">
              <a:latin typeface="Times New Roman" panose="02020603050405020304" charset="0"/>
              <a:cs typeface="Times New Roman" panose="02020603050405020304" charset="0"/>
            </a:endParaRPr>
          </a:p>
        </p:txBody>
      </p:sp>
      <p:sp>
        <p:nvSpPr>
          <p:cNvPr id="86" name="Rectangle 4"/>
          <p:cNvSpPr/>
          <p:nvPr/>
        </p:nvSpPr>
        <p:spPr>
          <a:xfrm>
            <a:off x="520065" y="3150870"/>
            <a:ext cx="13282295" cy="1166812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endParaRPr lang="en-US" dirty="0">
              <a:latin typeface="Times New Roman" panose="02020603050405020304" charset="0"/>
              <a:cs typeface="Times New Roman" panose="02020603050405020304" charset="0"/>
            </a:endParaRPr>
          </a:p>
        </p:txBody>
      </p:sp>
      <p:sp>
        <p:nvSpPr>
          <p:cNvPr id="39" name="Rectangle 38"/>
          <p:cNvSpPr/>
          <p:nvPr/>
        </p:nvSpPr>
        <p:spPr>
          <a:xfrm>
            <a:off x="1038238" y="542019"/>
            <a:ext cx="40556706" cy="2305715"/>
          </a:xfrm>
          <a:prstGeom prst="rect">
            <a:avLst/>
          </a:prstGeom>
          <a:solidFill>
            <a:schemeClr val="bg1">
              <a:lumMod val="9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435" tIns="66435" rIns="66435" bIns="66435" rtlCol="0" anchor="ctr" anchorCtr="0"/>
          <a:lstStyle/>
          <a:p>
            <a:pPr algn="ctr"/>
            <a:endParaRPr lang="en-US" sz="6000">
              <a:latin typeface="Times New Roman" panose="02020603050405020304" charset="0"/>
              <a:cs typeface="Times New Roman" panose="02020603050405020304" charset="0"/>
            </a:endParaRPr>
          </a:p>
        </p:txBody>
      </p:sp>
      <p:sp>
        <p:nvSpPr>
          <p:cNvPr id="40" name="TextBox 39"/>
          <p:cNvSpPr txBox="1"/>
          <p:nvPr/>
        </p:nvSpPr>
        <p:spPr>
          <a:xfrm>
            <a:off x="7057390" y="618490"/>
            <a:ext cx="27866975" cy="1757680"/>
          </a:xfrm>
          <a:prstGeom prst="rect">
            <a:avLst/>
          </a:prstGeom>
          <a:noFill/>
        </p:spPr>
        <p:txBody>
          <a:bodyPr wrap="square" lIns="66435" tIns="66435" rIns="66435" bIns="66435" rtlCol="0" anchor="ctr" anchorCtr="0">
            <a:noAutofit/>
          </a:bodyPr>
          <a:lstStyle/>
          <a:p>
            <a:pPr algn="ctr"/>
            <a:r>
              <a:rPr lang="en-US" altLang="zh-CN" sz="6000" b="1" dirty="0">
                <a:latin typeface="Times New Roman" panose="02020603050405020304" charset="0"/>
                <a:ea typeface="微软雅黑" panose="020B0503020204020204" charset="-122"/>
                <a:cs typeface="Times New Roman" panose="02020603050405020304" charset="0"/>
              </a:rPr>
              <a:t>AIR POLLUTION AND ECONOMIC ACTIVITY</a:t>
            </a:r>
            <a:endParaRPr lang="en-US" altLang="zh-CN" sz="6000" b="1" dirty="0">
              <a:latin typeface="Times New Roman" panose="02020603050405020304" charset="0"/>
              <a:ea typeface="微软雅黑" panose="020B0503020204020204" charset="-122"/>
              <a:cs typeface="Times New Roman" panose="02020603050405020304" charset="0"/>
            </a:endParaRPr>
          </a:p>
          <a:p>
            <a:pPr algn="ctr"/>
            <a:r>
              <a:rPr lang="en-US" altLang="zh-CN" sz="5400" b="1" dirty="0">
                <a:latin typeface="Times New Roman" panose="02020603050405020304" charset="0"/>
                <a:ea typeface="微软雅黑" panose="020B0503020204020204" charset="-122"/>
                <a:cs typeface="Times New Roman" panose="02020603050405020304" charset="0"/>
              </a:rPr>
              <a:t> Using Nitrogen Dioxide Emissions as a Proxy for Industrial Activity and Mobility </a:t>
            </a:r>
            <a:endParaRPr lang="en-US" altLang="zh-CN" sz="5400" b="1" dirty="0">
              <a:latin typeface="Times New Roman" panose="02020603050405020304" charset="0"/>
              <a:ea typeface="微软雅黑" panose="020B0503020204020204" charset="-122"/>
              <a:cs typeface="Times New Roman" panose="02020603050405020304" charset="0"/>
            </a:endParaRPr>
          </a:p>
        </p:txBody>
      </p:sp>
      <p:sp>
        <p:nvSpPr>
          <p:cNvPr id="41" name="TextBox 40"/>
          <p:cNvSpPr txBox="1"/>
          <p:nvPr/>
        </p:nvSpPr>
        <p:spPr>
          <a:xfrm>
            <a:off x="10456046" y="2426719"/>
            <a:ext cx="22038596" cy="703589"/>
          </a:xfrm>
          <a:prstGeom prst="rect">
            <a:avLst/>
          </a:prstGeom>
          <a:noFill/>
        </p:spPr>
        <p:txBody>
          <a:bodyPr wrap="square" lIns="66435" tIns="66435" rIns="66435" bIns="66435" rtlCol="0" anchor="ctr" anchorCtr="0">
            <a:noAutofit/>
          </a:bodyPr>
          <a:lstStyle/>
          <a:p>
            <a:pPr algn="ctr"/>
            <a:r>
              <a:rPr lang="en-US" altLang="en-GB" sz="2800" dirty="0">
                <a:latin typeface="Times New Roman" panose="02020603050405020304" charset="0"/>
                <a:cs typeface="Times New Roman" panose="02020603050405020304" charset="0"/>
              </a:rPr>
              <a:t>Group1: </a:t>
            </a:r>
            <a:r>
              <a:rPr lang="en-GB" sz="2800" dirty="0">
                <a:latin typeface="Times New Roman" panose="02020603050405020304" charset="0"/>
                <a:cs typeface="Times New Roman" panose="02020603050405020304" charset="0"/>
              </a:rPr>
              <a:t>Ahmed Habeebah, Avasare Kunjal, Lin Jia </a:t>
            </a:r>
            <a:r>
              <a:rPr lang="en-GB" sz="2800" dirty="0" err="1">
                <a:latin typeface="Times New Roman" panose="02020603050405020304" charset="0"/>
                <a:cs typeface="Times New Roman" panose="02020603050405020304" charset="0"/>
              </a:rPr>
              <a:t>Syuan</a:t>
            </a:r>
            <a:r>
              <a:rPr lang="en-GB" sz="2800" dirty="0">
                <a:latin typeface="Times New Roman" panose="02020603050405020304" charset="0"/>
                <a:cs typeface="Times New Roman" panose="02020603050405020304" charset="0"/>
              </a:rPr>
              <a:t>, Li Yixuan, Li Yueyang (Amy), Parra Luis, Twumasi Rosemary, Zhou </a:t>
            </a:r>
            <a:r>
              <a:rPr lang="en-GB" sz="2800" dirty="0" err="1">
                <a:latin typeface="Times New Roman" panose="02020603050405020304" charset="0"/>
                <a:cs typeface="Times New Roman" panose="02020603050405020304" charset="0"/>
              </a:rPr>
              <a:t>WenHan</a:t>
            </a:r>
            <a:endParaRPr lang="en-US" altLang="ko-KR" sz="2800" dirty="0">
              <a:solidFill>
                <a:schemeClr val="tx1"/>
              </a:solidFill>
              <a:latin typeface="Times New Roman" panose="02020603050405020304" charset="0"/>
              <a:ea typeface="Gulim" pitchFamily="34" charset="-127"/>
              <a:cs typeface="Times New Roman" panose="02020603050405020304" charset="0"/>
              <a:sym typeface="+mn-ea"/>
            </a:endParaRPr>
          </a:p>
        </p:txBody>
      </p:sp>
      <p:pic>
        <p:nvPicPr>
          <p:cNvPr id="11" name="图片 10" descr="IMPERIAL-#2e00cd"/>
          <p:cNvPicPr>
            <a:picLocks noChangeAspect="1"/>
          </p:cNvPicPr>
          <p:nvPr/>
        </p:nvPicPr>
        <p:blipFill>
          <a:blip r:embed="rId1"/>
          <a:srcRect r="193"/>
          <a:stretch>
            <a:fillRect/>
          </a:stretch>
        </p:blipFill>
        <p:spPr>
          <a:xfrm>
            <a:off x="603885" y="456565"/>
            <a:ext cx="5760000" cy="636150"/>
          </a:xfrm>
          <a:prstGeom prst="rect">
            <a:avLst/>
          </a:prstGeom>
        </p:spPr>
      </p:pic>
      <p:sp>
        <p:nvSpPr>
          <p:cNvPr id="50" name="矩形 49"/>
          <p:cNvSpPr/>
          <p:nvPr/>
        </p:nvSpPr>
        <p:spPr>
          <a:xfrm>
            <a:off x="14375130" y="25970865"/>
            <a:ext cx="23117810" cy="389509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buFont typeface="Arial" panose="020B0604020202020204" pitchFamily="34" charset="0"/>
              <a:buChar char="•"/>
            </a:pPr>
            <a:r>
              <a:rPr lang="en-GB" altLang="en-US" sz="2800" b="1" dirty="0">
                <a:solidFill>
                  <a:schemeClr val="tx1"/>
                </a:solidFill>
                <a:latin typeface="Times New Roman" panose="02020603050405020304" charset="0"/>
                <a:ea typeface="Times New Roman" panose="02020603050405020304" charset="0"/>
                <a:cs typeface="Times New Roman" panose="02020603050405020304" charset="0"/>
                <a:sym typeface="+mn-ea"/>
              </a:rPr>
              <a:t>NO</a:t>
            </a:r>
            <a:r>
              <a:rPr lang="en-GB" altLang="en-US" sz="2800" b="1" baseline="-25000" dirty="0">
                <a:solidFill>
                  <a:schemeClr val="tx1"/>
                </a:solidFill>
                <a:latin typeface="Times New Roman" panose="02020603050405020304" charset="0"/>
                <a:ea typeface="Times New Roman" panose="02020603050405020304" charset="0"/>
                <a:cs typeface="Times New Roman" panose="02020603050405020304" charset="0"/>
                <a:sym typeface="+mn-ea"/>
              </a:rPr>
              <a:t>2</a:t>
            </a:r>
            <a:r>
              <a:rPr lang="en-GB" altLang="en-US" sz="2800" b="1" dirty="0">
                <a:solidFill>
                  <a:schemeClr val="tx1"/>
                </a:solidFill>
                <a:latin typeface="Times New Roman" panose="02020603050405020304" charset="0"/>
                <a:ea typeface="Times New Roman" panose="02020603050405020304" charset="0"/>
                <a:cs typeface="Times New Roman" panose="02020603050405020304" charset="0"/>
                <a:sym typeface="+mn-ea"/>
              </a:rPr>
              <a:t> is produced and influenced by natural and anthropogenic sources</a:t>
            </a:r>
            <a:r>
              <a:rPr lang="en-GB" altLang="en-US" sz="2800" dirty="0">
                <a:solidFill>
                  <a:schemeClr val="tx1"/>
                </a:solidFill>
                <a:latin typeface="Times New Roman" panose="02020603050405020304" charset="0"/>
                <a:ea typeface="Times New Roman" panose="02020603050405020304" charset="0"/>
                <a:cs typeface="Times New Roman" panose="02020603050405020304" charset="0"/>
                <a:sym typeface="+mn-ea"/>
              </a:rPr>
              <a:t> such as vehicular emissions, industrial activity, and meteorological effects. In Baghdad, NO</a:t>
            </a:r>
            <a:r>
              <a:rPr lang="en-GB" altLang="en-US" sz="2800" baseline="-25000" dirty="0">
                <a:solidFill>
                  <a:schemeClr val="tx1"/>
                </a:solidFill>
                <a:latin typeface="Times New Roman" panose="02020603050405020304" charset="0"/>
                <a:ea typeface="Times New Roman" panose="02020603050405020304" charset="0"/>
                <a:cs typeface="Times New Roman" panose="02020603050405020304" charset="0"/>
                <a:sym typeface="+mn-ea"/>
              </a:rPr>
              <a:t>2</a:t>
            </a:r>
            <a:r>
              <a:rPr lang="en-GB" altLang="en-US" sz="2800" dirty="0">
                <a:solidFill>
                  <a:schemeClr val="tx1"/>
                </a:solidFill>
                <a:latin typeface="Times New Roman" panose="02020603050405020304" charset="0"/>
                <a:ea typeface="Times New Roman" panose="02020603050405020304" charset="0"/>
                <a:cs typeface="Times New Roman" panose="02020603050405020304" charset="0"/>
                <a:sym typeface="+mn-ea"/>
              </a:rPr>
              <a:t> levels of neighbouring regions, morning surface temperature, congestion, and nightlights are all highly associated with NO</a:t>
            </a:r>
            <a:r>
              <a:rPr lang="en-GB" altLang="en-US" sz="2800" baseline="-25000" dirty="0">
                <a:solidFill>
                  <a:schemeClr val="tx1"/>
                </a:solidFill>
                <a:latin typeface="Times New Roman" panose="02020603050405020304" charset="0"/>
                <a:ea typeface="Times New Roman" panose="02020603050405020304" charset="0"/>
                <a:cs typeface="Times New Roman" panose="02020603050405020304" charset="0"/>
                <a:sym typeface="+mn-ea"/>
              </a:rPr>
              <a:t>2</a:t>
            </a:r>
            <a:r>
              <a:rPr lang="en-GB" altLang="en-US" sz="2800" dirty="0">
                <a:solidFill>
                  <a:schemeClr val="tx1"/>
                </a:solidFill>
                <a:latin typeface="Times New Roman" panose="02020603050405020304" charset="0"/>
                <a:ea typeface="Times New Roman" panose="02020603050405020304" charset="0"/>
                <a:cs typeface="Times New Roman" panose="02020603050405020304" charset="0"/>
                <a:sym typeface="+mn-ea"/>
              </a:rPr>
              <a:t> values. In Addis Ababa, cloud cover and population show high association as well.</a:t>
            </a:r>
            <a:endParaRPr lang="en-GB" altLang="en-US" sz="2800" dirty="0">
              <a:solidFill>
                <a:schemeClr val="tx1"/>
              </a:solidFill>
              <a:latin typeface="Times New Roman" panose="02020603050405020304" charset="0"/>
              <a:ea typeface="Times New Roman" panose="02020603050405020304" charset="0"/>
              <a:cs typeface="Times New Roman" panose="02020603050405020304" charset="0"/>
            </a:endParaRPr>
          </a:p>
          <a:p>
            <a:pPr marL="342900" indent="-342900">
              <a:buFont typeface="Arial" panose="020B0604020202020204" pitchFamily="34" charset="0"/>
              <a:buChar char="•"/>
            </a:pPr>
            <a:r>
              <a:rPr lang="en-GB" altLang="en-US" sz="2800" dirty="0">
                <a:solidFill>
                  <a:schemeClr val="tx1"/>
                </a:solidFill>
                <a:latin typeface="Times New Roman" panose="02020603050405020304" charset="0"/>
                <a:cs typeface="Times New Roman" panose="02020603050405020304" charset="0"/>
                <a:sym typeface="+mn-ea"/>
              </a:rPr>
              <a:t>Macro-level regression models showed a strong positive relation between NO</a:t>
            </a:r>
            <a:r>
              <a:rPr lang="en-GB" altLang="en-US" sz="2800" baseline="-25000" dirty="0">
                <a:solidFill>
                  <a:schemeClr val="tx1"/>
                </a:solidFill>
                <a:latin typeface="Times New Roman" panose="02020603050405020304" charset="0"/>
                <a:cs typeface="Times New Roman" panose="02020603050405020304" charset="0"/>
                <a:sym typeface="+mn-ea"/>
              </a:rPr>
              <a:t>2</a:t>
            </a:r>
            <a:r>
              <a:rPr lang="en-GB" altLang="en-US" sz="2800" dirty="0">
                <a:solidFill>
                  <a:schemeClr val="tx1"/>
                </a:solidFill>
                <a:latin typeface="Times New Roman" panose="02020603050405020304" charset="0"/>
                <a:cs typeface="Times New Roman" panose="02020603050405020304" charset="0"/>
                <a:sym typeface="+mn-ea"/>
              </a:rPr>
              <a:t> levels and economic activity indicators such as TCI and exports. </a:t>
            </a:r>
            <a:r>
              <a:rPr lang="en-GB" altLang="en-US" sz="2800" b="1" dirty="0">
                <a:solidFill>
                  <a:schemeClr val="tx1"/>
                </a:solidFill>
                <a:latin typeface="Times New Roman" panose="02020603050405020304" charset="0"/>
                <a:cs typeface="Times New Roman" panose="02020603050405020304" charset="0"/>
                <a:sym typeface="+mn-ea"/>
              </a:rPr>
              <a:t>In both models, NO</a:t>
            </a:r>
            <a:r>
              <a:rPr lang="en-GB" altLang="en-US" sz="2800" b="1" baseline="-25000" dirty="0">
                <a:solidFill>
                  <a:schemeClr val="tx1"/>
                </a:solidFill>
                <a:latin typeface="Times New Roman" panose="02020603050405020304" charset="0"/>
                <a:cs typeface="Times New Roman" panose="02020603050405020304" charset="0"/>
                <a:sym typeface="+mn-ea"/>
              </a:rPr>
              <a:t>2</a:t>
            </a:r>
            <a:r>
              <a:rPr lang="en-GB" altLang="en-US" sz="2800" b="1" dirty="0">
                <a:solidFill>
                  <a:schemeClr val="tx1"/>
                </a:solidFill>
                <a:latin typeface="Times New Roman" panose="02020603050405020304" charset="0"/>
                <a:cs typeface="Times New Roman" panose="02020603050405020304" charset="0"/>
                <a:sym typeface="+mn-ea"/>
              </a:rPr>
              <a:t> consistently emerged as one of the most informative features and excluding it greatly reduced model explanatory power.</a:t>
            </a:r>
            <a:endParaRPr lang="en-GB" altLang="en-US" sz="2800" b="1" dirty="0">
              <a:solidFill>
                <a:schemeClr val="tx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GB" altLang="en-US" sz="2800" dirty="0">
                <a:solidFill>
                  <a:schemeClr val="tx1"/>
                </a:solidFill>
                <a:latin typeface="Times New Roman" panose="02020603050405020304" charset="0"/>
                <a:cs typeface="Times New Roman" panose="02020603050405020304" charset="0"/>
                <a:sym typeface="+mn-ea"/>
              </a:rPr>
              <a:t>In fragile countries that have a lack of reliable ground-truth data, satellite-derived NO</a:t>
            </a:r>
            <a:r>
              <a:rPr lang="en-GB" altLang="en-US" sz="2800" baseline="-25000" dirty="0">
                <a:solidFill>
                  <a:schemeClr val="tx1"/>
                </a:solidFill>
                <a:latin typeface="Times New Roman" panose="02020603050405020304" charset="0"/>
                <a:cs typeface="Times New Roman" panose="02020603050405020304" charset="0"/>
                <a:sym typeface="+mn-ea"/>
              </a:rPr>
              <a:t>2</a:t>
            </a:r>
            <a:r>
              <a:rPr lang="en-GB" altLang="en-US" sz="2800" dirty="0">
                <a:solidFill>
                  <a:schemeClr val="tx1"/>
                </a:solidFill>
                <a:latin typeface="Times New Roman" panose="02020603050405020304" charset="0"/>
                <a:cs typeface="Times New Roman" panose="02020603050405020304" charset="0"/>
                <a:sym typeface="+mn-ea"/>
              </a:rPr>
              <a:t> data holds particular promise as a measure of economic activity.</a:t>
            </a:r>
            <a:endParaRPr lang="en-GB" altLang="en-US" sz="2800" dirty="0">
              <a:solidFill>
                <a:schemeClr val="tx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GB" altLang="en-US" sz="2800" dirty="0">
                <a:solidFill>
                  <a:schemeClr val="tx1"/>
                </a:solidFill>
                <a:latin typeface="Times New Roman" panose="02020603050405020304" charset="0"/>
                <a:cs typeface="Times New Roman" panose="02020603050405020304" charset="0"/>
                <a:sym typeface="+mn-ea"/>
              </a:rPr>
              <a:t>Apart from low data availability, limitations include biases in satellite measurement, including cloud cover and spatial resolution limits.</a:t>
            </a:r>
            <a:endParaRPr lang="en-GB" altLang="en-US" sz="2800" dirty="0">
              <a:solidFill>
                <a:schemeClr val="tx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GB" sz="2800" b="1" dirty="0">
                <a:solidFill>
                  <a:schemeClr val="tx1"/>
                </a:solidFill>
                <a:latin typeface="Times New Roman" panose="02020603050405020304" charset="0"/>
                <a:cs typeface="Times New Roman" panose="02020603050405020304" charset="0"/>
                <a:sym typeface="+mn-ea"/>
              </a:rPr>
              <a:t>Overall, </a:t>
            </a:r>
            <a:r>
              <a:rPr lang="en-GB" altLang="en-US" sz="2800" b="1" dirty="0">
                <a:solidFill>
                  <a:schemeClr val="tx1"/>
                </a:solidFill>
                <a:latin typeface="Times New Roman" panose="02020603050405020304" charset="0"/>
                <a:cs typeface="Times New Roman" panose="02020603050405020304" charset="0"/>
                <a:sym typeface="+mn-ea"/>
              </a:rPr>
              <a:t>NO</a:t>
            </a:r>
            <a:r>
              <a:rPr lang="en-GB" altLang="en-US" sz="2800" b="1" baseline="-25000" dirty="0">
                <a:solidFill>
                  <a:schemeClr val="tx1"/>
                </a:solidFill>
                <a:latin typeface="Times New Roman" panose="02020603050405020304" charset="0"/>
                <a:cs typeface="Times New Roman" panose="02020603050405020304" charset="0"/>
                <a:sym typeface="+mn-ea"/>
              </a:rPr>
              <a:t>2</a:t>
            </a:r>
            <a:r>
              <a:rPr lang="en-GB" altLang="en-US" sz="2800" b="1" dirty="0">
                <a:solidFill>
                  <a:schemeClr val="tx1"/>
                </a:solidFill>
                <a:latin typeface="Times New Roman" panose="02020603050405020304" charset="0"/>
                <a:cs typeface="Times New Roman" panose="02020603050405020304" charset="0"/>
                <a:sym typeface="+mn-ea"/>
              </a:rPr>
              <a:t> offers a valuable and practical tool for monitoring and analysing economic activity, resulting from industrial pollution and mobility, in data-scarce contexts.</a:t>
            </a:r>
            <a:endParaRPr lang="en-GB" altLang="zh-CN" sz="1000" b="1" dirty="0">
              <a:solidFill>
                <a:schemeClr val="tx1"/>
              </a:solidFill>
              <a:latin typeface="Times New Roman" panose="02020603050405020304" charset="0"/>
              <a:cs typeface="Times New Roman" panose="02020603050405020304" charset="0"/>
            </a:endParaRPr>
          </a:p>
        </p:txBody>
      </p:sp>
      <p:sp>
        <p:nvSpPr>
          <p:cNvPr id="7" name="TextBox 6"/>
          <p:cNvSpPr txBox="1"/>
          <p:nvPr/>
        </p:nvSpPr>
        <p:spPr>
          <a:xfrm>
            <a:off x="21211540" y="14222095"/>
            <a:ext cx="6948805" cy="3965575"/>
          </a:xfrm>
          <a:prstGeom prst="rect">
            <a:avLst/>
          </a:prstGeom>
          <a:noFill/>
        </p:spPr>
        <p:txBody>
          <a:bodyPr wrap="square" lIns="91441" tIns="45720" rIns="91441" bIns="45720" rtlCol="0" anchor="t">
            <a:noAutofit/>
          </a:bodyPr>
          <a:lstStyle/>
          <a:p>
            <a:pPr indent="0">
              <a:buFont typeface="Arial" panose="020B0604020202020204" pitchFamily="34" charset="0"/>
              <a:buNone/>
            </a:pPr>
            <a:r>
              <a:rPr lang="en-US" altLang="zh-CN" sz="2400" b="1" dirty="0">
                <a:latin typeface="Times New Roman" panose="02020603050405020304" charset="0"/>
                <a:cs typeface="Times New Roman" panose="02020603050405020304" charset="0"/>
              </a:rPr>
              <a:t>Key </a:t>
            </a:r>
            <a:r>
              <a:rPr lang="en-US" altLang="zh-CN" sz="2400" b="1" dirty="0">
                <a:latin typeface="Times New Roman" panose="02020603050405020304" charset="0"/>
                <a:cs typeface="Times New Roman" panose="02020603050405020304" charset="0"/>
                <a:sym typeface="+mn-ea"/>
              </a:rPr>
              <a:t>Insights</a:t>
            </a:r>
            <a:endParaRPr lang="en-US" altLang="zh-CN" sz="2400" b="1"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dirty="0">
                <a:latin typeface="Times New Roman" panose="02020603050405020304" charset="0"/>
                <a:cs typeface="Times New Roman" panose="02020603050405020304" charset="0"/>
              </a:rPr>
              <a:t>NO</a:t>
            </a:r>
            <a:r>
              <a:rPr lang="en-US" altLang="en-US" sz="2400" dirty="0">
                <a:latin typeface="Times New Roman" panose="02020603050405020304" charset="0"/>
                <a:cs typeface="Times New Roman" panose="02020603050405020304" charset="0"/>
              </a:rPr>
              <a:t>₂</a:t>
            </a:r>
            <a:r>
              <a:rPr lang="en-US" altLang="zh-CN" sz="2400" dirty="0">
                <a:latin typeface="Times New Roman" panose="02020603050405020304" charset="0"/>
                <a:cs typeface="Times New Roman" panose="02020603050405020304" charset="0"/>
              </a:rPr>
              <a:t> pollution exhibits significant </a:t>
            </a:r>
            <a:r>
              <a:rPr lang="en-US" altLang="zh-CN" sz="2400" b="1" dirty="0">
                <a:latin typeface="Times New Roman" panose="02020603050405020304" charset="0"/>
                <a:cs typeface="Times New Roman" panose="02020603050405020304" charset="0"/>
              </a:rPr>
              <a:t>spatial diffusion</a:t>
            </a:r>
            <a:r>
              <a:rPr lang="en-US" altLang="zh-CN" sz="2400" dirty="0">
                <a:latin typeface="Times New Roman" panose="02020603050405020304" charset="0"/>
                <a:cs typeface="Times New Roman" panose="02020603050405020304" charset="0"/>
              </a:rPr>
              <a:t> characteristics</a:t>
            </a:r>
            <a:endParaRPr lang="en-GB" altLang="zh-CN" sz="24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b="1" dirty="0">
                <a:latin typeface="Times New Roman" panose="02020603050405020304" charset="0"/>
                <a:cs typeface="Times New Roman" panose="02020603050405020304" charset="0"/>
              </a:rPr>
              <a:t>Human activity intensity is a major driving force behind NO</a:t>
            </a:r>
            <a:r>
              <a:rPr lang="en-US" altLang="en-US" sz="2400" b="1" dirty="0">
                <a:latin typeface="Times New Roman" panose="02020603050405020304" charset="0"/>
                <a:cs typeface="Times New Roman" panose="02020603050405020304" charset="0"/>
              </a:rPr>
              <a:t>₂</a:t>
            </a:r>
            <a:r>
              <a:rPr lang="en-US" altLang="zh-CN" sz="2400" b="1" dirty="0">
                <a:latin typeface="Times New Roman" panose="02020603050405020304" charset="0"/>
                <a:cs typeface="Times New Roman" panose="02020603050405020304" charset="0"/>
              </a:rPr>
              <a:t> pollution.</a:t>
            </a:r>
            <a:r>
              <a:rPr lang="en-US" altLang="zh-CN" sz="2400" dirty="0">
                <a:latin typeface="Times New Roman" panose="02020603050405020304" charset="0"/>
                <a:cs typeface="Times New Roman" panose="02020603050405020304" charset="0"/>
              </a:rPr>
              <a:t> In particular, nighttime light (NTL), serving as a composite proxy for nighttime economic and traffic activity, indicates a sustained contribution from nocturnal emission sources.</a:t>
            </a:r>
            <a:endParaRPr lang="en-US" altLang="zh-CN" sz="24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b="1" dirty="0">
                <a:latin typeface="Times New Roman" panose="02020603050405020304" charset="0"/>
                <a:cs typeface="Times New Roman" panose="02020603050405020304" charset="0"/>
              </a:rPr>
              <a:t>Meteorological </a:t>
            </a:r>
            <a:r>
              <a:rPr lang="en-US" altLang="zh-CN" sz="2400" dirty="0">
                <a:latin typeface="Times New Roman" panose="02020603050405020304" charset="0"/>
                <a:cs typeface="Times New Roman" panose="02020603050405020304" charset="0"/>
              </a:rPr>
              <a:t>and </a:t>
            </a:r>
            <a:r>
              <a:rPr lang="en-US" altLang="zh-CN" sz="2400" b="1" dirty="0">
                <a:latin typeface="Times New Roman" panose="02020603050405020304" charset="0"/>
                <a:cs typeface="Times New Roman" panose="02020603050405020304" charset="0"/>
              </a:rPr>
              <a:t>transportation factors</a:t>
            </a:r>
            <a:r>
              <a:rPr lang="en-US" altLang="zh-CN" sz="2400" dirty="0">
                <a:latin typeface="Times New Roman" panose="02020603050405020304" charset="0"/>
                <a:cs typeface="Times New Roman" panose="02020603050405020304" charset="0"/>
              </a:rPr>
              <a:t> also play a critical role in pollution dynamics.</a:t>
            </a:r>
            <a:endParaRPr lang="en-US" altLang="zh-CN" sz="24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GB" sz="2400" dirty="0">
              <a:latin typeface="Times New Roman" panose="02020603050405020304" charset="0"/>
              <a:cs typeface="Times New Roman" panose="02020603050405020304" charset="0"/>
            </a:endParaRPr>
          </a:p>
        </p:txBody>
      </p:sp>
      <p:sp>
        <p:nvSpPr>
          <p:cNvPr id="51" name="TextBox 50"/>
          <p:cNvSpPr txBox="1"/>
          <p:nvPr/>
        </p:nvSpPr>
        <p:spPr>
          <a:xfrm>
            <a:off x="28237815" y="13195935"/>
            <a:ext cx="14121130" cy="690880"/>
          </a:xfrm>
          <a:prstGeom prst="rect">
            <a:avLst/>
          </a:prstGeom>
          <a:noFill/>
          <a:ln>
            <a:noFill/>
          </a:ln>
        </p:spPr>
        <p:txBody>
          <a:bodyPr wrap="square" lIns="91441" tIns="45720" rIns="91441" bIns="45720" rtlCol="0" anchor="t">
            <a:noAutofit/>
          </a:bodyPr>
          <a:lstStyle/>
          <a:p>
            <a:pPr indent="0" algn="ctr">
              <a:buFont typeface="Arial" panose="020B0604020202020204" pitchFamily="34" charset="0"/>
              <a:buNone/>
            </a:pPr>
            <a:r>
              <a:rPr lang="en-GB" sz="4000" b="1" dirty="0">
                <a:latin typeface="Times New Roman" panose="02020603050405020304" charset="0"/>
                <a:cs typeface="Times New Roman" panose="02020603050405020304" charset="0"/>
              </a:rPr>
              <a:t>Baghdad</a:t>
            </a:r>
            <a:endParaRPr lang="en-GB" sz="4000" b="1" dirty="0">
              <a:latin typeface="Times New Roman" panose="02020603050405020304" charset="0"/>
              <a:cs typeface="Times New Roman" panose="02020603050405020304" charset="0"/>
            </a:endParaRPr>
          </a:p>
        </p:txBody>
      </p:sp>
      <p:sp>
        <p:nvSpPr>
          <p:cNvPr id="65" name="TextBox 64"/>
          <p:cNvSpPr txBox="1"/>
          <p:nvPr/>
        </p:nvSpPr>
        <p:spPr>
          <a:xfrm>
            <a:off x="19980275" y="3807460"/>
            <a:ext cx="3465830" cy="702945"/>
          </a:xfrm>
          <a:prstGeom prst="rect">
            <a:avLst/>
          </a:prstGeom>
          <a:noFill/>
        </p:spPr>
        <p:txBody>
          <a:bodyPr wrap="square" lIns="91441" tIns="45720" rIns="91441" bIns="45720" rtlCol="0" anchor="t">
            <a:noAutofit/>
          </a:bodyPr>
          <a:lstStyle/>
          <a:p>
            <a:pPr indent="0" algn="ctr">
              <a:buFont typeface="Arial" panose="020B0604020202020204" pitchFamily="34" charset="0"/>
              <a:buNone/>
            </a:pPr>
            <a:r>
              <a:rPr lang="en-GB" sz="4000" b="1" dirty="0">
                <a:solidFill>
                  <a:schemeClr val="tx1"/>
                </a:solidFill>
                <a:latin typeface="Times New Roman" panose="02020603050405020304" charset="0"/>
                <a:cs typeface="Times New Roman" panose="02020603050405020304" charset="0"/>
              </a:rPr>
              <a:t>Addis Ababa</a:t>
            </a:r>
            <a:endParaRPr lang="en-GB" sz="4000" b="1" dirty="0">
              <a:solidFill>
                <a:schemeClr val="tx1"/>
              </a:solidFill>
              <a:latin typeface="Times New Roman" panose="02020603050405020304" charset="0"/>
              <a:cs typeface="Times New Roman" panose="02020603050405020304" charset="0"/>
            </a:endParaRPr>
          </a:p>
        </p:txBody>
      </p:sp>
      <p:graphicFrame>
        <p:nvGraphicFramePr>
          <p:cNvPr id="90" name="Table 89"/>
          <p:cNvGraphicFramePr>
            <a:graphicFrameLocks noGrp="1"/>
          </p:cNvGraphicFramePr>
          <p:nvPr>
            <p:custDataLst>
              <p:tags r:id="rId2"/>
            </p:custDataLst>
          </p:nvPr>
        </p:nvGraphicFramePr>
        <p:xfrm>
          <a:off x="28707715" y="20545425"/>
          <a:ext cx="13193395" cy="4145915"/>
        </p:xfrm>
        <a:graphic>
          <a:graphicData uri="http://schemas.openxmlformats.org/drawingml/2006/table">
            <a:tbl>
              <a:tblPr firstRow="1" bandRow="1">
                <a:tableStyleId>{5C22544A-7EE6-4342-B048-85BDC9FD1C3A}</a:tableStyleId>
              </a:tblPr>
              <a:tblGrid>
                <a:gridCol w="3602355"/>
                <a:gridCol w="2896870"/>
                <a:gridCol w="6694170"/>
              </a:tblGrid>
              <a:tr h="747395">
                <a:tc>
                  <a:txBody>
                    <a:bodyPr/>
                    <a:lstStyle/>
                    <a:p>
                      <a:pPr algn="ctr"/>
                      <a:r>
                        <a:rPr lang="en-US" sz="2400" dirty="0">
                          <a:effectLst/>
                          <a:latin typeface="Times New Roman" panose="02020603050405020304" charset="0"/>
                          <a:cs typeface="Times New Roman" panose="02020603050405020304" charset="0"/>
                          <a:sym typeface="+mn-ea"/>
                        </a:rPr>
                        <a:t>Variable</a:t>
                      </a:r>
                      <a:endParaRPr lang="en-GB"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c>
                  <a:txBody>
                    <a:bodyPr/>
                    <a:lstStyle/>
                    <a:p>
                      <a:pPr algn="ctr"/>
                      <a:r>
                        <a:rPr lang="en-GB" sz="2400">
                          <a:latin typeface="Times New Roman" panose="02020603050405020304" charset="0"/>
                          <a:ea typeface="仿宋" panose="02010609060101010101" charset="-122"/>
                          <a:cs typeface="Times New Roman" panose="02020603050405020304" charset="0"/>
                        </a:rPr>
                        <a:t>Elasticity</a:t>
                      </a:r>
                      <a:endParaRPr lang="el-GR"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c>
                  <a:txBody>
                    <a:bodyPr/>
                    <a:lstStyle/>
                    <a:p>
                      <a:pPr algn="ctr"/>
                      <a:r>
                        <a:rPr lang="en-US" sz="2400" dirty="0">
                          <a:effectLst/>
                          <a:latin typeface="Times New Roman" panose="02020603050405020304" charset="0"/>
                          <a:cs typeface="Times New Roman" panose="02020603050405020304" charset="0"/>
                          <a:sym typeface="+mn-ea"/>
                        </a:rPr>
                        <a:t>Interpretation</a:t>
                      </a:r>
                      <a:endParaRPr lang="en-GB"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r>
              <a:tr h="848995">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NO₂ </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(mole m⁻²)</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+0.25</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A 1 % rise in average NO₂ is associated with a 0.25 % rise in monthly congestion.</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r>
              <a:tr h="850265">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Points of Interest </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a:t>
                      </a:r>
                      <a:r>
                        <a:rPr lang="en-US" altLang="en-GB" sz="2400" dirty="0">
                          <a:solidFill>
                            <a:schemeClr val="tx1"/>
                          </a:solidFill>
                          <a:latin typeface="Times New Roman" panose="02020603050405020304" charset="0"/>
                          <a:ea typeface="仿宋" panose="02010609060101010101" charset="-122"/>
                          <a:cs typeface="Times New Roman" panose="02020603050405020304" charset="0"/>
                        </a:rPr>
                        <a:t>numeric, count</a:t>
                      </a: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+0.42</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Adding 1 % more POIs (e.g. shops, services) raises congestion by 0.42 %.</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r>
              <a:tr h="848995">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Land-surface temperature (day, °C)</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–1.47</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A 1 % hotter average daytime LST cuts congestion by </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1.5 % (fewer trips in extreme heat).</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r>
              <a:tr h="850265">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Primary-road length </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(km)</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–0.65</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c>
                  <a:txBody>
                    <a:bodyPr/>
                    <a:lstStyle/>
                    <a:p>
                      <a:pPr algn="ctr"/>
                      <a:r>
                        <a:rPr lang="en-GB" altLang="zh-CN" sz="2400" dirty="0">
                          <a:solidFill>
                            <a:schemeClr val="tx1"/>
                          </a:solidFill>
                          <a:latin typeface="Times New Roman" panose="02020603050405020304" charset="0"/>
                          <a:ea typeface="仿宋" panose="02010609060101010101" charset="-122"/>
                          <a:cs typeface="Times New Roman" panose="02020603050405020304" charset="0"/>
                        </a:rPr>
                        <a:t>Extra primary-road supply eases congestion (elasticity –0.65).</a:t>
                      </a:r>
                      <a:endParaRPr lang="en-GB" altLang="zh-CN" sz="2400" dirty="0">
                        <a:solidFill>
                          <a:schemeClr val="tx1"/>
                        </a:solidFill>
                        <a:latin typeface="Times New Roman" panose="02020603050405020304" charset="0"/>
                        <a:ea typeface="仿宋" panose="02010609060101010101" charset="-122"/>
                        <a:cs typeface="Times New Roman" panose="02020603050405020304" charset="0"/>
                      </a:endParaRPr>
                    </a:p>
                  </a:txBody>
                  <a:tcPr marL="47817" marR="47817" marT="23908" marB="23908" anchor="ctr"/>
                </a:tc>
              </a:tr>
            </a:tbl>
          </a:graphicData>
        </a:graphic>
      </p:graphicFrame>
      <p:pic>
        <p:nvPicPr>
          <p:cNvPr id="92" name="Picture 91" descr="A logo with blue text&#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4766" t="31262" b="29304"/>
          <a:stretch>
            <a:fillRect/>
          </a:stretch>
        </p:blipFill>
        <p:spPr>
          <a:xfrm>
            <a:off x="36394390" y="283210"/>
            <a:ext cx="5760000" cy="1332737"/>
          </a:xfrm>
          <a:prstGeom prst="rect">
            <a:avLst/>
          </a:prstGeom>
          <a:noFill/>
        </p:spPr>
      </p:pic>
      <p:sp>
        <p:nvSpPr>
          <p:cNvPr id="61" name="文本框 60"/>
          <p:cNvSpPr txBox="1"/>
          <p:nvPr/>
        </p:nvSpPr>
        <p:spPr>
          <a:xfrm>
            <a:off x="787400" y="3860165"/>
            <a:ext cx="12735560" cy="704723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en-GB" sz="3200" b="1" dirty="0">
                <a:latin typeface="Times New Roman" panose="02020603050405020304" charset="0"/>
                <a:cs typeface="Times New Roman" panose="02020603050405020304" charset="0"/>
                <a:sym typeface="+mn-ea"/>
              </a:rPr>
              <a:t>Background</a:t>
            </a:r>
            <a:endParaRPr lang="en-US" altLang="en-GB" sz="3200" b="1" dirty="0">
              <a:latin typeface="Times New Roman" panose="02020603050405020304" charset="0"/>
              <a:cs typeface="Times New Roman" panose="02020603050405020304" charset="0"/>
              <a:sym typeface="+mn-ea"/>
            </a:endParaRPr>
          </a:p>
          <a:p>
            <a:pPr algn="l"/>
            <a:r>
              <a:rPr lang="en-US" altLang="zh-CN" sz="2800" dirty="0">
                <a:latin typeface="Times New Roman" panose="02020603050405020304" charset="0"/>
                <a:cs typeface="Times New Roman" panose="02020603050405020304" charset="0"/>
                <a:sym typeface="+mn-ea"/>
              </a:rPr>
              <a:t>In many low- and middle-income countries, subnational GDP data is often delayed, sparse, or unreliable, while existing satellite-based proxies such as nighttime lights and mobility, though offering high-frequency insights, have notable limitations. </a:t>
            </a:r>
            <a:endParaRPr lang="en-US" altLang="zh-CN" sz="2800" dirty="0">
              <a:latin typeface="Times New Roman" panose="02020603050405020304" charset="0"/>
              <a:cs typeface="Times New Roman" panose="02020603050405020304" charset="0"/>
              <a:sym typeface="+mn-ea"/>
            </a:endParaRPr>
          </a:p>
          <a:p>
            <a:pPr algn="l"/>
            <a:r>
              <a:rPr lang="en-US" altLang="zh-CN" sz="2800" dirty="0">
                <a:latin typeface="Times New Roman" panose="02020603050405020304" charset="0"/>
                <a:cs typeface="Times New Roman" panose="02020603050405020304" charset="0"/>
                <a:sym typeface="+mn-ea"/>
              </a:rPr>
              <a:t>As a globally accessible and timely data source, NO</a:t>
            </a:r>
            <a:r>
              <a:rPr lang="en-US" altLang="en-US" sz="2800" dirty="0">
                <a:latin typeface="Times New Roman" panose="02020603050405020304" charset="0"/>
                <a:cs typeface="Times New Roman" panose="02020603050405020304" charset="0"/>
                <a:sym typeface="+mn-ea"/>
              </a:rPr>
              <a:t>₂</a:t>
            </a:r>
            <a:r>
              <a:rPr lang="en-US" altLang="zh-CN" sz="2800" dirty="0">
                <a:latin typeface="Times New Roman" panose="02020603050405020304" charset="0"/>
                <a:cs typeface="Times New Roman" panose="02020603050405020304" charset="0"/>
                <a:sym typeface="+mn-ea"/>
              </a:rPr>
              <a:t> is emerging as a promising proxy for economic trends, especially in data-poor regions. Our research investigates whether satellite-derived NO</a:t>
            </a:r>
            <a:r>
              <a:rPr lang="en-US" altLang="en-US" sz="2800" dirty="0">
                <a:latin typeface="Times New Roman" panose="02020603050405020304" charset="0"/>
                <a:cs typeface="Times New Roman" panose="02020603050405020304" charset="0"/>
                <a:sym typeface="+mn-ea"/>
              </a:rPr>
              <a:t>₂ </a:t>
            </a:r>
            <a:r>
              <a:rPr lang="en-US" altLang="zh-CN" sz="2800" dirty="0">
                <a:latin typeface="Times New Roman" panose="02020603050405020304" charset="0"/>
                <a:cs typeface="Times New Roman" panose="02020603050405020304" charset="0"/>
                <a:sym typeface="+mn-ea"/>
              </a:rPr>
              <a:t>can reliably track urban economic activity—particularly that driven by industry and mobility—at the sub-city level. </a:t>
            </a:r>
            <a:endParaRPr lang="en-US" altLang="zh-CN" sz="2800" dirty="0">
              <a:latin typeface="Times New Roman" panose="02020603050405020304" charset="0"/>
              <a:cs typeface="Times New Roman" panose="02020603050405020304" charset="0"/>
              <a:sym typeface="+mn-ea"/>
            </a:endParaRPr>
          </a:p>
          <a:p>
            <a:pPr indent="0" algn="l" fontAlgn="auto">
              <a:spcBef>
                <a:spcPts val="1200"/>
              </a:spcBef>
            </a:pPr>
            <a:r>
              <a:rPr lang="en-US" altLang="en-GB" sz="3200" b="1" dirty="0">
                <a:latin typeface="Times New Roman" panose="02020603050405020304" charset="0"/>
                <a:cs typeface="Times New Roman" panose="02020603050405020304" charset="0"/>
                <a:sym typeface="+mn-ea"/>
              </a:rPr>
              <a:t>Project</a:t>
            </a:r>
            <a:r>
              <a:rPr lang="en-GB" sz="3200" b="1" dirty="0">
                <a:latin typeface="Times New Roman" panose="02020603050405020304" charset="0"/>
                <a:cs typeface="Times New Roman" panose="02020603050405020304" charset="0"/>
                <a:sym typeface="+mn-ea"/>
              </a:rPr>
              <a:t> Objective</a:t>
            </a:r>
            <a:endParaRPr lang="en-GB" sz="3200" dirty="0">
              <a:solidFill>
                <a:schemeClr val="tx1"/>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charset="0"/>
                <a:cs typeface="Times New Roman" panose="02020603050405020304" charset="0"/>
                <a:sym typeface="+mn-ea"/>
              </a:rPr>
              <a:t>NO</a:t>
            </a:r>
            <a:r>
              <a:rPr lang="en-US" altLang="en-US" sz="2800" dirty="0">
                <a:solidFill>
                  <a:schemeClr val="tx1"/>
                </a:solidFill>
                <a:latin typeface="Times New Roman" panose="02020603050405020304" charset="0"/>
                <a:cs typeface="Times New Roman" panose="02020603050405020304" charset="0"/>
                <a:sym typeface="+mn-ea"/>
              </a:rPr>
              <a:t>₂</a:t>
            </a:r>
            <a:r>
              <a:rPr lang="en-US" altLang="zh-CN" sz="2800" dirty="0">
                <a:solidFill>
                  <a:schemeClr val="tx1"/>
                </a:solidFill>
                <a:latin typeface="Times New Roman" panose="02020603050405020304" charset="0"/>
                <a:cs typeface="Times New Roman" panose="02020603050405020304" charset="0"/>
                <a:sym typeface="+mn-ea"/>
              </a:rPr>
              <a:t> Source Attribution: Attribute satellite-observed NO</a:t>
            </a:r>
            <a:r>
              <a:rPr lang="en-US" altLang="en-US" sz="2800" dirty="0">
                <a:solidFill>
                  <a:schemeClr val="tx1"/>
                </a:solidFill>
                <a:latin typeface="Times New Roman" panose="02020603050405020304" charset="0"/>
                <a:cs typeface="Times New Roman" panose="02020603050405020304" charset="0"/>
                <a:sym typeface="+mn-ea"/>
              </a:rPr>
              <a:t>₂</a:t>
            </a:r>
            <a:r>
              <a:rPr lang="en-US" altLang="zh-CN" sz="2800" dirty="0">
                <a:solidFill>
                  <a:schemeClr val="tx1"/>
                </a:solidFill>
                <a:latin typeface="Times New Roman" panose="02020603050405020304" charset="0"/>
                <a:cs typeface="Times New Roman" panose="02020603050405020304" charset="0"/>
                <a:sym typeface="+mn-ea"/>
              </a:rPr>
              <a:t> concentrations to its main sources—industrial pollution and mobility—across spatial and temporal dimensions.</a:t>
            </a:r>
            <a:endParaRPr lang="en-US" altLang="zh-CN" sz="2800" dirty="0">
              <a:solidFill>
                <a:schemeClr val="tx1"/>
              </a:solidFill>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r>
              <a:rPr lang="en-US" altLang="zh-CN" sz="2800" dirty="0">
                <a:solidFill>
                  <a:schemeClr val="tx1"/>
                </a:solidFill>
                <a:latin typeface="Times New Roman" panose="02020603050405020304" charset="0"/>
                <a:cs typeface="Times New Roman" panose="02020603050405020304" charset="0"/>
                <a:sym typeface="+mn-ea"/>
              </a:rPr>
              <a:t>Macro-Level Validation: Develop macro-level models to validate the relationship between NO</a:t>
            </a:r>
            <a:r>
              <a:rPr lang="en-US" altLang="en-US" sz="2800" dirty="0">
                <a:solidFill>
                  <a:schemeClr val="tx1"/>
                </a:solidFill>
                <a:latin typeface="Times New Roman" panose="02020603050405020304" charset="0"/>
                <a:cs typeface="Times New Roman" panose="02020603050405020304" charset="0"/>
                <a:sym typeface="+mn-ea"/>
              </a:rPr>
              <a:t>₂</a:t>
            </a:r>
            <a:r>
              <a:rPr lang="en-US" altLang="zh-CN" sz="2800" dirty="0">
                <a:solidFill>
                  <a:schemeClr val="tx1"/>
                </a:solidFill>
                <a:latin typeface="Times New Roman" panose="02020603050405020304" charset="0"/>
                <a:cs typeface="Times New Roman" panose="02020603050405020304" charset="0"/>
                <a:sym typeface="+mn-ea"/>
              </a:rPr>
              <a:t> and economic activity.</a:t>
            </a:r>
            <a:endParaRPr lang="en-US" altLang="zh-CN" sz="2800" dirty="0">
              <a:solidFill>
                <a:schemeClr val="tx1"/>
              </a:solidFill>
              <a:latin typeface="Times New Roman" panose="02020603050405020304" charset="0"/>
              <a:cs typeface="Times New Roman" panose="02020603050405020304" charset="0"/>
              <a:sym typeface="+mn-ea"/>
            </a:endParaRPr>
          </a:p>
          <a:p>
            <a:pPr indent="0" fontAlgn="auto">
              <a:spcBef>
                <a:spcPts val="1200"/>
              </a:spcBef>
              <a:buFont typeface="Arial" panose="020B0604020202020204" pitchFamily="34" charset="0"/>
              <a:buNone/>
            </a:pPr>
            <a:r>
              <a:rPr lang="en-US" altLang="en-GB" sz="3200" b="1" dirty="0">
                <a:latin typeface="Times New Roman" panose="02020603050405020304" charset="0"/>
                <a:cs typeface="Times New Roman" panose="02020603050405020304" charset="0"/>
                <a:sym typeface="+mn-ea"/>
              </a:rPr>
              <a:t>Project</a:t>
            </a:r>
            <a:r>
              <a:rPr lang="en-GB" sz="3200" b="1" dirty="0">
                <a:latin typeface="Times New Roman" panose="02020603050405020304" charset="0"/>
                <a:cs typeface="Times New Roman" panose="02020603050405020304" charset="0"/>
                <a:sym typeface="+mn-ea"/>
              </a:rPr>
              <a:t> </a:t>
            </a:r>
            <a:r>
              <a:rPr lang="en-US" altLang="en-GB" sz="3200" b="1" dirty="0">
                <a:solidFill>
                  <a:schemeClr val="tx1"/>
                </a:solidFill>
                <a:latin typeface="Times New Roman" panose="02020603050405020304" charset="0"/>
                <a:cs typeface="Times New Roman" panose="02020603050405020304" charset="0"/>
              </a:rPr>
              <a:t>Reasearch Area</a:t>
            </a:r>
            <a:endParaRPr lang="en-US" altLang="en-GB" sz="3200" b="1" dirty="0">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en-US" altLang="zh-CN" sz="2800" dirty="0">
                <a:solidFill>
                  <a:schemeClr val="tx1"/>
                </a:solidFill>
                <a:latin typeface="Times New Roman" panose="02020603050405020304" charset="0"/>
                <a:ea typeface="微软雅黑" panose="020B0503020204020204" charset="-122"/>
                <a:cs typeface="Times New Roman" panose="02020603050405020304" charset="0"/>
              </a:rPr>
              <a:t>Capital of Ethiopia: Addis Ababa &amp; Capital of Iraq: Baghdad</a:t>
            </a:r>
            <a:endParaRPr lang="en-US" altLang="zh-CN" sz="2800" dirty="0">
              <a:solidFill>
                <a:schemeClr val="tx1"/>
              </a:solidFill>
              <a:latin typeface="Times New Roman" panose="02020603050405020304" charset="0"/>
              <a:ea typeface="微软雅黑" panose="020B0503020204020204" charset="-122"/>
              <a:cs typeface="Times New Roman" panose="02020603050405020304" charset="0"/>
            </a:endParaRPr>
          </a:p>
        </p:txBody>
      </p:sp>
      <p:sp>
        <p:nvSpPr>
          <p:cNvPr id="74" name="TextBox 17"/>
          <p:cNvSpPr txBox="1"/>
          <p:nvPr/>
        </p:nvSpPr>
        <p:spPr>
          <a:xfrm>
            <a:off x="15092045" y="18249900"/>
            <a:ext cx="9102725" cy="644525"/>
          </a:xfrm>
          <a:prstGeom prst="rect">
            <a:avLst/>
          </a:prstGeom>
          <a:noFill/>
          <a:ln>
            <a:noFill/>
          </a:ln>
        </p:spPr>
        <p:txBody>
          <a:bodyPr wrap="square" lIns="91441" tIns="45720" rIns="91441" bIns="45720" rtlCol="0" anchor="t">
            <a:noAutofit/>
          </a:bodyPr>
          <a:p>
            <a:pPr indent="0" algn="l">
              <a:buFont typeface="Arial" panose="020B0604020202020204" pitchFamily="34" charset="0"/>
              <a:buNone/>
            </a:pPr>
            <a:r>
              <a:rPr lang="en-US" altLang="en-GB" sz="4000" b="1" dirty="0">
                <a:latin typeface="Times New Roman" panose="02020603050405020304" charset="0"/>
                <a:cs typeface="Times New Roman" panose="02020603050405020304" charset="0"/>
              </a:rPr>
              <a:t>Industrial Production </a:t>
            </a:r>
            <a:r>
              <a:rPr lang="en-GB" sz="4000" b="1" dirty="0">
                <a:latin typeface="Times New Roman" panose="02020603050405020304" charset="0"/>
                <a:cs typeface="Times New Roman" panose="02020603050405020304" charset="0"/>
              </a:rPr>
              <a:t>Model </a:t>
            </a:r>
            <a:endParaRPr lang="en-GB" sz="4000" b="1" dirty="0">
              <a:latin typeface="Times New Roman" panose="02020603050405020304" charset="0"/>
              <a:cs typeface="Times New Roman" panose="02020603050405020304" charset="0"/>
            </a:endParaRPr>
          </a:p>
        </p:txBody>
      </p:sp>
      <p:sp>
        <p:nvSpPr>
          <p:cNvPr id="95" name="文本框 94"/>
          <p:cNvSpPr txBox="1"/>
          <p:nvPr/>
        </p:nvSpPr>
        <p:spPr>
          <a:xfrm>
            <a:off x="14375130" y="18907125"/>
            <a:ext cx="13785215" cy="1555750"/>
          </a:xfrm>
          <a:prstGeom prst="rect">
            <a:avLst/>
          </a:prstGeom>
          <a:noFill/>
        </p:spPr>
        <p:txBody>
          <a:bodyPr wrap="square" lIns="91441" tIns="45720" rIns="91441" bIns="45720" rtlCol="0" anchor="t">
            <a:noAutofit/>
          </a:bodyPr>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rPr>
              <a:t>The System GMM model is selected to estimate the relationship between NO</a:t>
            </a:r>
            <a:r>
              <a:rPr lang="en-US" altLang="en-US" sz="2400" dirty="0">
                <a:latin typeface="Times New Roman" panose="02020603050405020304" charset="0"/>
                <a:cs typeface="Times New Roman" panose="02020603050405020304" charset="0"/>
                <a:sym typeface="+mn-ea"/>
              </a:rPr>
              <a:t>₂</a:t>
            </a:r>
            <a:r>
              <a:rPr lang="en-US" altLang="zh-CN" sz="2400" dirty="0">
                <a:solidFill>
                  <a:schemeClr val="tx1"/>
                </a:solidFill>
                <a:latin typeface="Times New Roman" panose="02020603050405020304" charset="0"/>
                <a:cs typeface="Times New Roman" panose="02020603050405020304" charset="0"/>
              </a:rPr>
              <a:t> and industrial production.</a:t>
            </a:r>
            <a:endParaRPr lang="en-US" altLang="zh-CN" sz="2400" dirty="0">
              <a:solidFill>
                <a:schemeClr val="tx1"/>
              </a:solidFill>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rPr>
              <a:t>In the absence of GDP data, disaggregated export data was used as a proxy for industrial production.</a:t>
            </a:r>
            <a:endParaRPr lang="en-US" altLang="zh-CN" sz="2400" dirty="0">
              <a:solidFill>
                <a:schemeClr val="tx1"/>
              </a:solidFill>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rPr>
              <a:t>The model passed the Sargan and AB AR(1) / (2) tests, confirming its validity. NO</a:t>
            </a:r>
            <a:r>
              <a:rPr lang="en-US" altLang="en-US" sz="2400" dirty="0">
                <a:latin typeface="Times New Roman" panose="02020603050405020304" charset="0"/>
                <a:cs typeface="Times New Roman" panose="02020603050405020304" charset="0"/>
                <a:sym typeface="+mn-ea"/>
              </a:rPr>
              <a:t>₂</a:t>
            </a:r>
            <a:r>
              <a:rPr lang="en-US" altLang="zh-CN" sz="2400" dirty="0">
                <a:solidFill>
                  <a:schemeClr val="tx1"/>
                </a:solidFill>
                <a:latin typeface="Times New Roman" panose="02020603050405020304" charset="0"/>
                <a:cs typeface="Times New Roman" panose="02020603050405020304" charset="0"/>
              </a:rPr>
              <a:t> is found to be a viable proxy for measuring changes in industrial production.</a:t>
            </a:r>
            <a:endParaRPr lang="en-US" altLang="zh-CN" sz="2400" dirty="0">
              <a:solidFill>
                <a:schemeClr val="tx1"/>
              </a:solidFill>
              <a:latin typeface="Times New Roman" panose="02020603050405020304" charset="0"/>
              <a:cs typeface="Times New Roman" panose="02020603050405020304" charset="0"/>
            </a:endParaRPr>
          </a:p>
          <a:p>
            <a:pPr marL="342900" indent="-342900" algn="l">
              <a:buFont typeface="Arial" panose="020B0604020202020204" pitchFamily="34" charset="0"/>
              <a:buChar char="•"/>
            </a:pPr>
            <a:endParaRPr lang="en-US" altLang="zh-CN" sz="2400" dirty="0">
              <a:solidFill>
                <a:schemeClr val="tx1"/>
              </a:solidFill>
              <a:latin typeface="Times New Roman" panose="02020603050405020304" charset="0"/>
              <a:cs typeface="Times New Roman" panose="02020603050405020304" charset="0"/>
            </a:endParaRPr>
          </a:p>
        </p:txBody>
      </p:sp>
      <p:sp>
        <p:nvSpPr>
          <p:cNvPr id="96" name="文本框 95"/>
          <p:cNvSpPr txBox="1"/>
          <p:nvPr/>
        </p:nvSpPr>
        <p:spPr>
          <a:xfrm>
            <a:off x="28443555" y="18907125"/>
            <a:ext cx="13711555" cy="1562100"/>
          </a:xfrm>
          <a:prstGeom prst="rect">
            <a:avLst/>
          </a:prstGeom>
          <a:noFill/>
        </p:spPr>
        <p:txBody>
          <a:bodyPr wrap="square" lIns="91441" tIns="45720" rIns="91441" bIns="45720" rtlCol="0" anchor="t">
            <a:noAutofit/>
          </a:bodyPr>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sym typeface="+mn-ea"/>
              </a:rPr>
              <a:t>Multiple statistical models were constructed to verify the relationship between satellite-derived NO</a:t>
            </a:r>
            <a:r>
              <a:rPr lang="en-US" altLang="en-US" sz="2400" dirty="0">
                <a:solidFill>
                  <a:schemeClr val="tx1"/>
                </a:solidFill>
                <a:latin typeface="Times New Roman" panose="02020603050405020304" charset="0"/>
                <a:cs typeface="Times New Roman" panose="02020603050405020304" charset="0"/>
                <a:sym typeface="+mn-ea"/>
              </a:rPr>
              <a:t>₂</a:t>
            </a:r>
            <a:r>
              <a:rPr lang="en-US" altLang="zh-CN" sz="2400" dirty="0">
                <a:solidFill>
                  <a:schemeClr val="tx1"/>
                </a:solidFill>
                <a:latin typeface="Times New Roman" panose="02020603050405020304" charset="0"/>
                <a:cs typeface="Times New Roman" panose="02020603050405020304" charset="0"/>
                <a:sym typeface="+mn-ea"/>
              </a:rPr>
              <a:t> and mobility, represented by the Traffic Congestion Index (TCI) in Baghdad.</a:t>
            </a:r>
            <a:endParaRPr lang="en-US" altLang="zh-CN" sz="2400" dirty="0">
              <a:solidFill>
                <a:schemeClr val="tx1"/>
              </a:solidFill>
              <a:latin typeface="Times New Roman" panose="02020603050405020304" charset="0"/>
              <a:cs typeface="Times New Roman" panose="02020603050405020304" charset="0"/>
              <a:sym typeface="+mn-ea"/>
            </a:endParaRPr>
          </a:p>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sym typeface="+mn-ea"/>
              </a:rPr>
              <a:t>Based on model performance (R</a:t>
            </a:r>
            <a:r>
              <a:rPr lang="en-US" altLang="en-US" sz="2400" dirty="0">
                <a:solidFill>
                  <a:schemeClr val="tx1"/>
                </a:solidFill>
                <a:latin typeface="Times New Roman" panose="02020603050405020304" charset="0"/>
                <a:cs typeface="Times New Roman" panose="02020603050405020304" charset="0"/>
                <a:sym typeface="+mn-ea"/>
              </a:rPr>
              <a:t>²</a:t>
            </a:r>
            <a:r>
              <a:rPr lang="en-US" altLang="zh-CN" sz="2400" dirty="0">
                <a:solidFill>
                  <a:schemeClr val="tx1"/>
                </a:solidFill>
                <a:latin typeface="Times New Roman" panose="02020603050405020304" charset="0"/>
                <a:cs typeface="Times New Roman" panose="02020603050405020304" charset="0"/>
                <a:sym typeface="+mn-ea"/>
              </a:rPr>
              <a:t>) and complexity, the Ordinary Least Squares (OLS) model performed best.</a:t>
            </a:r>
            <a:endParaRPr lang="en-US" altLang="zh-CN" sz="2400" dirty="0">
              <a:solidFill>
                <a:schemeClr val="tx1"/>
              </a:solidFill>
              <a:latin typeface="Times New Roman" panose="02020603050405020304" charset="0"/>
              <a:cs typeface="Times New Roman" panose="02020603050405020304" charset="0"/>
              <a:sym typeface="+mn-ea"/>
            </a:endParaRPr>
          </a:p>
          <a:p>
            <a:pPr marL="342900" indent="-342900" algn="l">
              <a:buFont typeface="Arial" panose="020B0604020202020204" pitchFamily="34" charset="0"/>
              <a:buChar char="•"/>
            </a:pPr>
            <a:r>
              <a:rPr lang="en-US" altLang="zh-CN" sz="2400" dirty="0">
                <a:solidFill>
                  <a:schemeClr val="tx1"/>
                </a:solidFill>
                <a:latin typeface="Times New Roman" panose="02020603050405020304" charset="0"/>
                <a:cs typeface="Times New Roman" panose="02020603050405020304" charset="0"/>
                <a:sym typeface="+mn-ea"/>
              </a:rPr>
              <a:t>The best OLS model reached an R</a:t>
            </a:r>
            <a:r>
              <a:rPr lang="en-US" altLang="en-US" sz="2400" dirty="0">
                <a:solidFill>
                  <a:schemeClr val="tx1"/>
                </a:solidFill>
                <a:latin typeface="Times New Roman" panose="02020603050405020304" charset="0"/>
                <a:cs typeface="Times New Roman" panose="02020603050405020304" charset="0"/>
                <a:sym typeface="+mn-ea"/>
              </a:rPr>
              <a:t>²</a:t>
            </a:r>
            <a:r>
              <a:rPr lang="en-US" altLang="zh-CN" sz="2400" dirty="0">
                <a:solidFill>
                  <a:schemeClr val="tx1"/>
                </a:solidFill>
                <a:latin typeface="Times New Roman" panose="02020603050405020304" charset="0"/>
                <a:cs typeface="Times New Roman" panose="02020603050405020304" charset="0"/>
                <a:sym typeface="+mn-ea"/>
              </a:rPr>
              <a:t> of 0.80, confirming NO</a:t>
            </a:r>
            <a:r>
              <a:rPr lang="en-US" altLang="en-US" sz="2400" dirty="0">
                <a:solidFill>
                  <a:schemeClr val="tx1"/>
                </a:solidFill>
                <a:latin typeface="Times New Roman" panose="02020603050405020304" charset="0"/>
                <a:cs typeface="Times New Roman" panose="02020603050405020304" charset="0"/>
                <a:sym typeface="+mn-ea"/>
              </a:rPr>
              <a:t>₂</a:t>
            </a:r>
            <a:r>
              <a:rPr lang="en-US" altLang="zh-CN" sz="2400" dirty="0">
                <a:solidFill>
                  <a:schemeClr val="tx1"/>
                </a:solidFill>
                <a:latin typeface="Times New Roman" panose="02020603050405020304" charset="0"/>
                <a:cs typeface="Times New Roman" panose="02020603050405020304" charset="0"/>
                <a:sym typeface="+mn-ea"/>
              </a:rPr>
              <a:t> as a real-time proxy for congestion.</a:t>
            </a:r>
            <a:endParaRPr lang="en-US" altLang="zh-CN" sz="2400" dirty="0">
              <a:solidFill>
                <a:schemeClr val="tx1"/>
              </a:solidFill>
              <a:latin typeface="Times New Roman" panose="02020603050405020304" charset="0"/>
              <a:cs typeface="Times New Roman" panose="02020603050405020304" charset="0"/>
              <a:sym typeface="+mn-ea"/>
            </a:endParaRPr>
          </a:p>
        </p:txBody>
      </p:sp>
      <p:grpSp>
        <p:nvGrpSpPr>
          <p:cNvPr id="130" name="组合 129"/>
          <p:cNvGrpSpPr/>
          <p:nvPr/>
        </p:nvGrpSpPr>
        <p:grpSpPr>
          <a:xfrm>
            <a:off x="520029" y="19096971"/>
            <a:ext cx="13281683" cy="10769460"/>
            <a:chOff x="632" y="32736"/>
            <a:chExt cx="20914" cy="16960"/>
          </a:xfrm>
        </p:grpSpPr>
        <p:sp>
          <p:nvSpPr>
            <p:cNvPr id="88" name="Rectangle 4"/>
            <p:cNvSpPr/>
            <p:nvPr/>
          </p:nvSpPr>
          <p:spPr>
            <a:xfrm>
              <a:off x="632" y="32736"/>
              <a:ext cx="20914" cy="1696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endParaRPr lang="en-US" sz="2800" dirty="0">
                <a:latin typeface="Times New Roman" panose="02020603050405020304" charset="0"/>
                <a:cs typeface="Times New Roman" panose="02020603050405020304" charset="0"/>
              </a:endParaRPr>
            </a:p>
          </p:txBody>
        </p:sp>
        <p:sp>
          <p:nvSpPr>
            <p:cNvPr id="97" name="文本框 96"/>
            <p:cNvSpPr txBox="1"/>
            <p:nvPr/>
          </p:nvSpPr>
          <p:spPr>
            <a:xfrm>
              <a:off x="1081" y="35335"/>
              <a:ext cx="9866" cy="8845"/>
            </a:xfrm>
            <a:prstGeom prst="rect">
              <a:avLst/>
            </a:prstGeom>
            <a:noFill/>
          </p:spPr>
          <p:txBody>
            <a:bodyPr wrap="square" lIns="91441" tIns="45720" rIns="91441" bIns="45720" rtlCol="0" anchor="t">
              <a:noAutofit/>
            </a:bodyPr>
            <a:p>
              <a:pPr indent="0" algn="l">
                <a:buNone/>
              </a:pPr>
              <a:r>
                <a:rPr lang="en-US" altLang="en-GB" sz="2800" b="1" dirty="0">
                  <a:latin typeface="Times New Roman" panose="02020603050405020304" charset="0"/>
                  <a:cs typeface="Times New Roman" panose="02020603050405020304" charset="0"/>
                  <a:sym typeface="+mn-ea"/>
                </a:rPr>
                <a:t>Modeling Level:</a:t>
              </a:r>
              <a:endParaRPr lang="en-US" altLang="en-GB" sz="2800"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en-GB" sz="2800" dirty="0">
                  <a:latin typeface="Times New Roman" panose="02020603050405020304" charset="0"/>
                  <a:cs typeface="Times New Roman" panose="02020603050405020304" charset="0"/>
                  <a:sym typeface="+mn-ea"/>
                </a:rPr>
                <a:t>Mesh grid (</a:t>
              </a:r>
              <a:r>
                <a:rPr lang="en-US" altLang="zh-CN" sz="2800" dirty="0">
                  <a:latin typeface="Times New Roman" panose="02020603050405020304" charset="0"/>
                  <a:cs typeface="Times New Roman" panose="02020603050405020304" charset="0"/>
                  <a:sym typeface="+mn-ea"/>
                </a:rPr>
                <a:t>0.025</a:t>
              </a:r>
              <a:r>
                <a:rPr lang="en-US" altLang="en-US" sz="2800" dirty="0">
                  <a:latin typeface="Times New Roman" panose="02020603050405020304" charset="0"/>
                  <a:cs typeface="Times New Roman" panose="02020603050405020304" charset="0"/>
                  <a:sym typeface="+mn-ea"/>
                </a:rPr>
                <a:t>°</a:t>
              </a:r>
              <a:r>
                <a:rPr lang="en-US" sz="2800" dirty="0">
                  <a:latin typeface="Times New Roman" panose="02020603050405020304" charset="0"/>
                  <a:cs typeface="Times New Roman" panose="02020603050405020304" charset="0"/>
                  <a:sym typeface="+mn-ea"/>
                </a:rPr>
                <a:t> ~ </a:t>
              </a:r>
              <a:r>
                <a:rPr lang="en-US" altLang="zh-CN" sz="2800" dirty="0">
                  <a:latin typeface="Times New Roman" panose="02020603050405020304" charset="0"/>
                  <a:cs typeface="Times New Roman" panose="02020603050405020304" charset="0"/>
                  <a:sym typeface="+mn-ea"/>
                </a:rPr>
                <a:t>2.78km</a:t>
              </a:r>
              <a:r>
                <a:rPr lang="en-US" altLang="en-GB" sz="2800" dirty="0">
                  <a:latin typeface="Times New Roman" panose="02020603050405020304" charset="0"/>
                  <a:cs typeface="Times New Roman" panose="02020603050405020304" charset="0"/>
                  <a:sym typeface="+mn-ea"/>
                </a:rPr>
                <a:t>) Micro Level</a:t>
              </a:r>
              <a:endParaRPr lang="en-US" altLang="en-GB" sz="2800"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en-GB" sz="2800" dirty="0">
                  <a:latin typeface="Times New Roman" panose="02020603050405020304" charset="0"/>
                  <a:cs typeface="Times New Roman" panose="02020603050405020304" charset="0"/>
                  <a:sym typeface="+mn-ea"/>
                </a:rPr>
                <a:t>Resolution: Daily &amp; Cell Unit </a:t>
              </a:r>
              <a:endParaRPr lang="en-US" altLang="en-GB" sz="2800" dirty="0">
                <a:latin typeface="Times New Roman" panose="02020603050405020304" charset="0"/>
                <a:cs typeface="Times New Roman" panose="02020603050405020304" charset="0"/>
                <a:sym typeface="+mn-ea"/>
              </a:endParaRPr>
            </a:p>
            <a:p>
              <a:pPr lvl="0" indent="0" algn="l">
                <a:buNone/>
              </a:pPr>
              <a:r>
                <a:rPr lang="en-US" altLang="en-GB" sz="2800" b="1" dirty="0">
                  <a:latin typeface="Times New Roman" panose="02020603050405020304" charset="0"/>
                  <a:cs typeface="Times New Roman" panose="02020603050405020304" charset="0"/>
                  <a:sym typeface="+mn-ea"/>
                </a:rPr>
                <a:t>Model Selection - </a:t>
              </a:r>
              <a:r>
                <a:rPr lang="en-US" altLang="en-GB" sz="2800" b="1" dirty="0">
                  <a:latin typeface="Times New Roman" panose="02020603050405020304" charset="0"/>
                  <a:cs typeface="Times New Roman" panose="02020603050405020304" charset="0"/>
                  <a:sym typeface="+mn-ea"/>
                </a:rPr>
                <a:t>Maching Learning:</a:t>
              </a:r>
              <a:endParaRPr lang="en-US" altLang="en-GB" sz="2800" b="1" dirty="0">
                <a:latin typeface="Times New Roman" panose="02020603050405020304" charset="0"/>
                <a:cs typeface="Times New Roman" panose="02020603050405020304" charset="0"/>
                <a:sym typeface="+mn-ea"/>
              </a:endParaRPr>
            </a:p>
            <a:p>
              <a:pPr marL="538480" lvl="1" indent="-259715" algn="l">
                <a:buFont typeface="Arial" panose="020B0604020202020204" pitchFamily="34" charset="0"/>
                <a:buChar char="•"/>
              </a:pPr>
              <a:r>
                <a:rPr lang="en-US" altLang="en-GB" sz="2800" dirty="0">
                  <a:latin typeface="Times New Roman" panose="02020603050405020304" charset="0"/>
                  <a:cs typeface="Times New Roman" panose="02020603050405020304" charset="0"/>
                  <a:sym typeface="+mn-ea"/>
                </a:rPr>
                <a:t>Tree-based Regression Models </a:t>
              </a:r>
              <a:endParaRPr lang="en-US" altLang="en-GB" sz="2800" dirty="0">
                <a:latin typeface="Times New Roman" panose="02020603050405020304" charset="0"/>
                <a:cs typeface="Times New Roman" panose="02020603050405020304" charset="0"/>
                <a:sym typeface="+mn-ea"/>
              </a:endParaRPr>
            </a:p>
            <a:p>
              <a:pPr indent="0" algn="l">
                <a:buNone/>
              </a:pPr>
              <a:r>
                <a:rPr lang="en-US" altLang="en-GB" sz="2800" b="1" dirty="0">
                  <a:latin typeface="Times New Roman" panose="02020603050405020304" charset="0"/>
                  <a:cs typeface="Times New Roman" panose="02020603050405020304" charset="0"/>
                  <a:sym typeface="+mn-ea"/>
                </a:rPr>
                <a:t>Advantage:</a:t>
              </a:r>
              <a:endParaRPr lang="en-US" altLang="en-GB" sz="2800" b="1"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en-GB" sz="2800" dirty="0">
                  <a:latin typeface="Times New Roman" panose="02020603050405020304" charset="0"/>
                  <a:cs typeface="Times New Roman" panose="02020603050405020304" charset="0"/>
                  <a:sym typeface="+mn-ea"/>
                </a:rPr>
                <a:t>Tree-based Regression	</a:t>
              </a:r>
              <a:r>
                <a:rPr lang="en-US" altLang="zh-CN" sz="2800" dirty="0">
                  <a:latin typeface="Times New Roman" panose="02020603050405020304" charset="0"/>
                  <a:cs typeface="Times New Roman" panose="02020603050405020304" charset="0"/>
                  <a:sym typeface="+mn-ea"/>
                </a:rPr>
                <a:t>Nonlinear Modeling Capability</a:t>
              </a:r>
              <a:endParaRPr lang="en-US" altLang="zh-CN" sz="2800"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en-GB" sz="2800" dirty="0">
                  <a:latin typeface="Times New Roman" panose="02020603050405020304" charset="0"/>
                  <a:cs typeface="Times New Roman" panose="02020603050405020304" charset="0"/>
                  <a:sym typeface="+mn-ea"/>
                </a:rPr>
                <a:t>High </a:t>
              </a:r>
              <a:r>
                <a:rPr lang="en-US" altLang="zh-CN" sz="2800" dirty="0">
                  <a:latin typeface="Times New Roman" panose="02020603050405020304" charset="0"/>
                  <a:cs typeface="Times New Roman" panose="02020603050405020304" charset="0"/>
                  <a:sym typeface="+mn-ea"/>
                </a:rPr>
                <a:t>Interpretability</a:t>
              </a:r>
              <a:endParaRPr lang="en-US" altLang="zh-CN" sz="2800"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zh-CN" sz="2800" dirty="0">
                  <a:latin typeface="Times New Roman" panose="02020603050405020304" charset="0"/>
                  <a:cs typeface="Times New Roman" panose="02020603050405020304" charset="0"/>
                  <a:sym typeface="+mn-ea"/>
                </a:rPr>
                <a:t>Robustness</a:t>
              </a:r>
              <a:endParaRPr lang="en-US" altLang="zh-CN" sz="2800" dirty="0">
                <a:latin typeface="Times New Roman" panose="02020603050405020304" charset="0"/>
                <a:cs typeface="Times New Roman" panose="02020603050405020304" charset="0"/>
                <a:sym typeface="+mn-ea"/>
              </a:endParaRPr>
            </a:p>
            <a:p>
              <a:pPr marL="532130" lvl="1" indent="-253365" algn="l" defTabSz="570865">
                <a:buFont typeface="Arial" panose="020B0604020202020204" pitchFamily="34" charset="0"/>
                <a:buChar char="•"/>
                <a:tabLst>
                  <a:tab pos="447675" algn="l"/>
                </a:tabLst>
              </a:pPr>
              <a:r>
                <a:rPr lang="en-US" altLang="zh-CN" sz="2800" dirty="0">
                  <a:latin typeface="Times New Roman" panose="02020603050405020304" charset="0"/>
                  <a:cs typeface="Times New Roman" panose="02020603050405020304" charset="0"/>
                  <a:sym typeface="+mn-ea"/>
                </a:rPr>
                <a:t>Effective for High-Dimensional Data</a:t>
              </a:r>
              <a:endParaRPr lang="en-US" altLang="zh-CN" sz="2800" dirty="0">
                <a:latin typeface="Times New Roman" panose="02020603050405020304" charset="0"/>
                <a:cs typeface="Times New Roman" panose="02020603050405020304" charset="0"/>
                <a:sym typeface="+mn-ea"/>
              </a:endParaRPr>
            </a:p>
            <a:p>
              <a:pPr lvl="0" indent="0" algn="l">
                <a:buNone/>
              </a:pPr>
              <a:r>
                <a:rPr lang="en-US" altLang="zh-CN" sz="2800" b="1" dirty="0">
                  <a:latin typeface="Times New Roman" panose="02020603050405020304" charset="0"/>
                  <a:cs typeface="Times New Roman" panose="02020603050405020304" charset="0"/>
                  <a:sym typeface="+mn-ea"/>
                </a:rPr>
                <a:t>Model Structure:</a:t>
              </a:r>
              <a:endParaRPr lang="en-US" altLang="zh-CN" sz="2800" b="1" dirty="0">
                <a:latin typeface="Times New Roman" panose="02020603050405020304" charset="0"/>
                <a:cs typeface="Times New Roman" panose="02020603050405020304" charset="0"/>
                <a:sym typeface="+mn-ea"/>
              </a:endParaRPr>
            </a:p>
            <a:p>
              <a:pPr marL="342900" indent="-342900" algn="l">
                <a:buFont typeface="Arial" panose="020B0604020202020204" pitchFamily="34" charset="0"/>
                <a:buChar char="•"/>
              </a:pPr>
              <a:endParaRPr lang="en-US" altLang="en-GB" sz="2800" dirty="0">
                <a:latin typeface="Times New Roman" panose="02020603050405020304" charset="0"/>
                <a:cs typeface="Times New Roman" panose="02020603050405020304" charset="0"/>
                <a:sym typeface="+mn-ea"/>
              </a:endParaRPr>
            </a:p>
            <a:p>
              <a:pPr marL="285750" indent="-285750" algn="ctr">
                <a:buFont typeface="Arial" panose="020B0604020202020204" pitchFamily="34" charset="0"/>
                <a:buChar char="•"/>
              </a:pPr>
              <a:endParaRPr lang="en-US" altLang="en-GB" sz="2800" dirty="0">
                <a:latin typeface="Times New Roman" panose="02020603050405020304" charset="0"/>
                <a:cs typeface="Times New Roman" panose="02020603050405020304" charset="0"/>
                <a:sym typeface="+mn-ea"/>
              </a:endParaRPr>
            </a:p>
          </p:txBody>
        </p:sp>
        <p:sp>
          <p:nvSpPr>
            <p:cNvPr id="98" name="文本框 97"/>
            <p:cNvSpPr txBox="1"/>
            <p:nvPr/>
          </p:nvSpPr>
          <p:spPr>
            <a:xfrm>
              <a:off x="10947" y="35335"/>
              <a:ext cx="10381" cy="9601"/>
            </a:xfrm>
            <a:prstGeom prst="rect">
              <a:avLst/>
            </a:prstGeom>
            <a:noFill/>
          </p:spPr>
          <p:txBody>
            <a:bodyPr wrap="square" lIns="91441" tIns="45720" rIns="91441" bIns="45720" rtlCol="0" anchor="t">
              <a:noAutofit/>
            </a:bodyPr>
            <a:p>
              <a:pPr indent="0" algn="l">
                <a:buNone/>
              </a:pPr>
              <a:r>
                <a:rPr lang="en-US" altLang="en-GB" sz="2800" b="1" dirty="0">
                  <a:latin typeface="Times New Roman" panose="02020603050405020304" charset="0"/>
                  <a:cs typeface="Times New Roman" panose="02020603050405020304" charset="0"/>
                  <a:sym typeface="+mn-ea"/>
                </a:rPr>
                <a:t>Modeling Level:</a:t>
              </a:r>
              <a:endParaRPr lang="en-US" altLang="en-GB" sz="2800" b="1" dirty="0">
                <a:latin typeface="Times New Roman" panose="02020603050405020304" charset="0"/>
                <a:cs typeface="Times New Roman" panose="02020603050405020304" charset="0"/>
                <a:sym typeface="+mn-ea"/>
              </a:endParaRPr>
            </a:p>
            <a:p>
              <a:pPr marL="535305" indent="-266065" algn="l">
                <a:buFont typeface="Arial" panose="020B0604020202020204" pitchFamily="34" charset="0"/>
                <a:buChar char="•"/>
              </a:pPr>
              <a:r>
                <a:rPr lang="en-US" altLang="zh-CN" sz="2800" dirty="0">
                  <a:latin typeface="Times New Roman" panose="02020603050405020304" charset="0"/>
                  <a:cs typeface="Times New Roman" panose="02020603050405020304" charset="0"/>
                  <a:sym typeface="+mn-ea"/>
                </a:rPr>
                <a:t>Administrative Level 3</a:t>
              </a:r>
              <a:r>
                <a:rPr lang="en-US" altLang="en-GB" sz="2800" dirty="0">
                  <a:latin typeface="Times New Roman" panose="02020603050405020304" charset="0"/>
                  <a:cs typeface="Times New Roman" panose="02020603050405020304" charset="0"/>
                  <a:sym typeface="+mn-ea"/>
                </a:rPr>
                <a:t> Macro Level</a:t>
              </a:r>
              <a:endParaRPr lang="en-US" altLang="en-GB" sz="2800" dirty="0">
                <a:latin typeface="Times New Roman" panose="02020603050405020304" charset="0"/>
                <a:cs typeface="Times New Roman" panose="02020603050405020304" charset="0"/>
                <a:sym typeface="+mn-ea"/>
              </a:endParaRPr>
            </a:p>
            <a:p>
              <a:pPr marL="539115" lvl="1" indent="-269240" algn="l">
                <a:buFont typeface="Arial" panose="020B0604020202020204" pitchFamily="34" charset="0"/>
                <a:buChar char="•"/>
              </a:pPr>
              <a:r>
                <a:rPr lang="en-US" altLang="en-GB" sz="2800" dirty="0">
                  <a:latin typeface="Times New Roman" panose="02020603050405020304" charset="0"/>
                  <a:cs typeface="Times New Roman" panose="02020603050405020304" charset="0"/>
                  <a:sym typeface="+mn-ea"/>
                </a:rPr>
                <a:t>Resolution: Monthly &amp; Sub-district</a:t>
              </a:r>
              <a:endParaRPr lang="en-US" altLang="en-GB" sz="2800" dirty="0">
                <a:latin typeface="Times New Roman" panose="02020603050405020304" charset="0"/>
                <a:cs typeface="Times New Roman" panose="02020603050405020304" charset="0"/>
                <a:sym typeface="+mn-ea"/>
              </a:endParaRPr>
            </a:p>
            <a:p>
              <a:pPr lvl="0" indent="0" algn="l">
                <a:buNone/>
              </a:pPr>
              <a:r>
                <a:rPr lang="en-US" altLang="en-GB" sz="2800" b="1" dirty="0">
                  <a:latin typeface="Times New Roman" panose="02020603050405020304" charset="0"/>
                  <a:cs typeface="Times New Roman" panose="02020603050405020304" charset="0"/>
                  <a:sym typeface="+mn-ea"/>
                </a:rPr>
                <a:t>Model Selection</a:t>
              </a:r>
              <a:r>
                <a:rPr lang="en-US" altLang="en-GB" sz="2800" b="1" dirty="0">
                  <a:latin typeface="Times New Roman" panose="02020603050405020304" charset="0"/>
                  <a:cs typeface="Times New Roman" panose="02020603050405020304" charset="0"/>
                  <a:sym typeface="+mn-ea"/>
                </a:rPr>
                <a:t> - Statistical Model</a:t>
              </a:r>
              <a:r>
                <a:rPr lang="en-US" altLang="zh-CN" sz="2800" b="1" dirty="0">
                  <a:latin typeface="Times New Roman" panose="02020603050405020304" charset="0"/>
                  <a:cs typeface="Times New Roman" panose="02020603050405020304" charset="0"/>
                  <a:sym typeface="+mn-ea"/>
                </a:rPr>
                <a:t>:</a:t>
              </a:r>
              <a:endParaRPr lang="en-US" altLang="en-GB" sz="2800" b="1" dirty="0">
                <a:latin typeface="Times New Roman" panose="02020603050405020304" charset="0"/>
                <a:cs typeface="Times New Roman" panose="02020603050405020304" charset="0"/>
                <a:sym typeface="+mn-ea"/>
              </a:endParaRPr>
            </a:p>
            <a:p>
              <a:pPr marL="537210" lvl="1" indent="-266700" algn="l" defTabSz="297815">
                <a:buFont typeface="Arial" panose="020B0604020202020204" pitchFamily="34" charset="0"/>
                <a:buChar char="•"/>
              </a:pPr>
              <a:r>
                <a:rPr lang="en-US" altLang="en-GB" sz="2800" dirty="0">
                  <a:latin typeface="Times New Roman" panose="02020603050405020304" charset="0"/>
                  <a:cs typeface="Times New Roman" panose="02020603050405020304" charset="0"/>
                  <a:sym typeface="+mn-ea"/>
                </a:rPr>
                <a:t>O</a:t>
              </a:r>
              <a:r>
                <a:rPr lang="en-US" altLang="zh-CN" sz="2800" dirty="0">
                  <a:latin typeface="Times New Roman" panose="02020603050405020304" charset="0"/>
                  <a:cs typeface="Times New Roman" panose="02020603050405020304" charset="0"/>
                  <a:sym typeface="+mn-ea"/>
                </a:rPr>
                <a:t>rdinary Least Squares, OLS</a:t>
              </a:r>
              <a:endParaRPr lang="en-US" altLang="zh-CN" sz="2800" dirty="0">
                <a:latin typeface="Times New Roman" panose="02020603050405020304" charset="0"/>
                <a:cs typeface="Times New Roman" panose="02020603050405020304" charset="0"/>
                <a:sym typeface="+mn-ea"/>
              </a:endParaRPr>
            </a:p>
            <a:p>
              <a:pPr marL="537210" lvl="1" indent="-266700" algn="l" defTabSz="297815">
                <a:buFont typeface="Arial" panose="020B0604020202020204" pitchFamily="34" charset="0"/>
                <a:buChar char="•"/>
              </a:pPr>
              <a:r>
                <a:rPr lang="en-US" altLang="zh-CN" sz="2800" dirty="0">
                  <a:latin typeface="Times New Roman" panose="02020603050405020304" charset="0"/>
                  <a:cs typeface="Times New Roman" panose="02020603050405020304" charset="0"/>
                  <a:sym typeface="+mn-ea"/>
                </a:rPr>
                <a:t>Fixed Effects &amp; Random Effects</a:t>
              </a:r>
              <a:endParaRPr lang="en-US" altLang="zh-CN" sz="2800" dirty="0">
                <a:latin typeface="Times New Roman" panose="02020603050405020304" charset="0"/>
                <a:cs typeface="Times New Roman" panose="02020603050405020304" charset="0"/>
                <a:sym typeface="+mn-ea"/>
              </a:endParaRPr>
            </a:p>
            <a:p>
              <a:pPr marL="537210" lvl="1" indent="-266700" algn="l" defTabSz="297815">
                <a:buFont typeface="Arial" panose="020B0604020202020204" pitchFamily="34" charset="0"/>
                <a:buChar char="•"/>
              </a:pPr>
              <a:r>
                <a:rPr lang="en-US" altLang="zh-CN" sz="2800" dirty="0">
                  <a:latin typeface="Times New Roman" panose="02020603050405020304" charset="0"/>
                  <a:cs typeface="Times New Roman" panose="02020603050405020304" charset="0"/>
                  <a:sym typeface="+mn-ea"/>
                </a:rPr>
                <a:t>System and Difference Generalised Method of Moments, GMM *</a:t>
              </a:r>
              <a:endParaRPr lang="en-US" altLang="zh-CN" sz="2800" dirty="0">
                <a:latin typeface="Times New Roman" panose="02020603050405020304" charset="0"/>
                <a:cs typeface="Times New Roman" panose="02020603050405020304" charset="0"/>
                <a:sym typeface="+mn-ea"/>
              </a:endParaRPr>
            </a:p>
            <a:p>
              <a:pPr marL="457200" lvl="1" indent="0" algn="l">
                <a:buFont typeface="Arial" panose="020B0604020202020204" pitchFamily="34" charset="0"/>
                <a:buNone/>
              </a:pPr>
              <a:r>
                <a:rPr lang="en-US" altLang="en-GB" sz="2000" i="1" dirty="0">
                  <a:latin typeface="Times New Roman" panose="02020603050405020304" charset="0"/>
                  <a:cs typeface="Times New Roman" panose="02020603050405020304" charset="0"/>
                  <a:sym typeface="+mn-ea"/>
                </a:rPr>
                <a:t>* </a:t>
              </a:r>
              <a:r>
                <a:rPr lang="en-US" altLang="zh-CN" sz="2000" i="1" dirty="0">
                  <a:latin typeface="Times New Roman" panose="02020603050405020304" charset="0"/>
                  <a:cs typeface="Times New Roman" panose="02020603050405020304" charset="0"/>
                  <a:sym typeface="+mn-ea"/>
                </a:rPr>
                <a:t>best-performing model</a:t>
              </a:r>
              <a:endParaRPr lang="en-US" altLang="zh-CN" sz="2000" i="1" dirty="0">
                <a:latin typeface="Times New Roman" panose="02020603050405020304" charset="0"/>
                <a:cs typeface="Times New Roman" panose="02020603050405020304" charset="0"/>
                <a:sym typeface="+mn-ea"/>
              </a:endParaRPr>
            </a:p>
            <a:p>
              <a:pPr indent="0" algn="l">
                <a:buNone/>
              </a:pPr>
              <a:r>
                <a:rPr lang="en-US" altLang="en-GB" sz="2800" b="1" dirty="0">
                  <a:latin typeface="Times New Roman" panose="02020603050405020304" charset="0"/>
                  <a:cs typeface="Times New Roman" panose="02020603050405020304" charset="0"/>
                  <a:sym typeface="+mn-ea"/>
                </a:rPr>
                <a:t>Advantage:</a:t>
              </a:r>
              <a:endParaRPr lang="en-US" altLang="en-GB" sz="2800" b="1" dirty="0">
                <a:latin typeface="Times New Roman" panose="02020603050405020304" charset="0"/>
                <a:cs typeface="Times New Roman" panose="02020603050405020304" charset="0"/>
                <a:sym typeface="+mn-ea"/>
              </a:endParaRPr>
            </a:p>
            <a:p>
              <a:pPr marL="537210" lvl="1" indent="-265430" algn="l">
                <a:buFont typeface="Arial" panose="020B0604020202020204" pitchFamily="34" charset="0"/>
                <a:buChar char="•"/>
              </a:pPr>
              <a:r>
                <a:rPr lang="en-US" altLang="zh-CN" sz="2800" dirty="0">
                  <a:latin typeface="Times New Roman" panose="02020603050405020304" charset="0"/>
                  <a:cs typeface="Times New Roman" panose="02020603050405020304" charset="0"/>
                  <a:sym typeface="+mn-ea"/>
                </a:rPr>
                <a:t>More Stable with Small Samples</a:t>
              </a:r>
              <a:endParaRPr lang="en-US" altLang="zh-CN" sz="2800" dirty="0">
                <a:latin typeface="Times New Roman" panose="02020603050405020304" charset="0"/>
                <a:cs typeface="Times New Roman" panose="02020603050405020304" charset="0"/>
                <a:sym typeface="+mn-ea"/>
              </a:endParaRPr>
            </a:p>
            <a:p>
              <a:pPr marL="537210" lvl="1" indent="-265430" algn="l">
                <a:buFont typeface="Arial" panose="020B0604020202020204" pitchFamily="34" charset="0"/>
                <a:buChar char="•"/>
              </a:pPr>
              <a:r>
                <a:rPr lang="en-US" altLang="en-GB" sz="2800" dirty="0">
                  <a:latin typeface="Times New Roman" panose="02020603050405020304" charset="0"/>
                  <a:cs typeface="Times New Roman" panose="02020603050405020304" charset="0"/>
                  <a:sym typeface="+mn-ea"/>
                </a:rPr>
                <a:t>Strong </a:t>
              </a:r>
              <a:r>
                <a:rPr lang="en-US" altLang="zh-CN" sz="2800" dirty="0">
                  <a:latin typeface="Times New Roman" panose="02020603050405020304" charset="0"/>
                  <a:cs typeface="Times New Roman" panose="02020603050405020304" charset="0"/>
                  <a:sym typeface="+mn-ea"/>
                </a:rPr>
                <a:t>Interpretability</a:t>
              </a:r>
              <a:endParaRPr lang="en-US" altLang="zh-CN" sz="2800" dirty="0">
                <a:latin typeface="Times New Roman" panose="02020603050405020304" charset="0"/>
                <a:cs typeface="Times New Roman" panose="02020603050405020304" charset="0"/>
                <a:sym typeface="+mn-ea"/>
              </a:endParaRPr>
            </a:p>
            <a:p>
              <a:pPr marL="537210" lvl="1" indent="-265430" algn="l">
                <a:buFont typeface="Arial" panose="020B0604020202020204" pitchFamily="34" charset="0"/>
                <a:buChar char="•"/>
              </a:pPr>
              <a:r>
                <a:rPr lang="en-US" altLang="zh-CN" sz="2800" dirty="0">
                  <a:latin typeface="Times New Roman" panose="02020603050405020304" charset="0"/>
                  <a:cs typeface="Times New Roman" panose="02020603050405020304" charset="0"/>
                  <a:sym typeface="+mn-ea"/>
                </a:rPr>
                <a:t>Theory-Driven</a:t>
              </a:r>
              <a:endParaRPr lang="en-US" altLang="zh-CN" sz="2800" dirty="0">
                <a:latin typeface="Times New Roman" panose="02020603050405020304" charset="0"/>
                <a:cs typeface="Times New Roman" panose="02020603050405020304" charset="0"/>
                <a:sym typeface="+mn-ea"/>
              </a:endParaRPr>
            </a:p>
            <a:p>
              <a:pPr lvl="0" indent="0" algn="l">
                <a:buNone/>
              </a:pPr>
              <a:r>
                <a:rPr lang="en-US" altLang="zh-CN" sz="2800" b="1" dirty="0">
                  <a:latin typeface="Times New Roman" panose="02020603050405020304" charset="0"/>
                  <a:cs typeface="Times New Roman" panose="02020603050405020304" charset="0"/>
                  <a:sym typeface="+mn-ea"/>
                </a:rPr>
                <a:t>Model Structure:</a:t>
              </a:r>
              <a:endParaRPr lang="en-US" altLang="zh-CN" sz="2800" b="1" dirty="0">
                <a:latin typeface="Times New Roman" panose="02020603050405020304" charset="0"/>
                <a:cs typeface="Times New Roman" panose="02020603050405020304" charset="0"/>
                <a:sym typeface="+mn-ea"/>
              </a:endParaRPr>
            </a:p>
            <a:p>
              <a:pPr marL="800100" lvl="1" indent="-342900" algn="l">
                <a:buFont typeface="Arial" panose="020B0604020202020204" pitchFamily="34" charset="0"/>
                <a:buChar char="•"/>
              </a:pPr>
              <a:endParaRPr lang="en-US" altLang="zh-CN" sz="2800" b="1" dirty="0">
                <a:latin typeface="Times New Roman" panose="02020603050405020304" charset="0"/>
                <a:cs typeface="Times New Roman" panose="02020603050405020304" charset="0"/>
                <a:sym typeface="+mn-ea"/>
              </a:endParaRPr>
            </a:p>
            <a:p>
              <a:pPr marL="800100" lvl="1" indent="-342900" algn="l">
                <a:buFont typeface="Arial" panose="020B0604020202020204" pitchFamily="34" charset="0"/>
                <a:buChar char="•"/>
              </a:pPr>
              <a:endParaRPr lang="en-US" altLang="zh-CN" sz="2800" b="1" dirty="0">
                <a:latin typeface="Times New Roman" panose="02020603050405020304" charset="0"/>
                <a:cs typeface="Times New Roman" panose="02020603050405020304" charset="0"/>
                <a:sym typeface="+mn-ea"/>
              </a:endParaRPr>
            </a:p>
          </p:txBody>
        </p:sp>
        <p:grpSp>
          <p:nvGrpSpPr>
            <p:cNvPr id="3" name="组合 2"/>
            <p:cNvGrpSpPr/>
            <p:nvPr/>
          </p:nvGrpSpPr>
          <p:grpSpPr>
            <a:xfrm>
              <a:off x="2254" y="44180"/>
              <a:ext cx="7499" cy="5516"/>
              <a:chOff x="1859" y="42024"/>
              <a:chExt cx="7499" cy="5516"/>
            </a:xfrm>
          </p:grpSpPr>
          <p:sp>
            <p:nvSpPr>
              <p:cNvPr id="101" name="文本框 100"/>
              <p:cNvSpPr txBox="1"/>
              <p:nvPr/>
            </p:nvSpPr>
            <p:spPr>
              <a:xfrm>
                <a:off x="1859" y="46742"/>
                <a:ext cx="7499" cy="798"/>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zh-CN" sz="2400" dirty="0">
                    <a:solidFill>
                      <a:schemeClr val="tx1"/>
                    </a:solidFill>
                    <a:latin typeface="Times New Roman" panose="02020603050405020304" charset="0"/>
                    <a:cs typeface="Times New Roman" panose="02020603050405020304" charset="0"/>
                  </a:rPr>
                  <a:t>Tree Based Model Architecutre</a:t>
                </a:r>
                <a:endParaRPr lang="en-US" altLang="zh-CN" sz="2400" dirty="0">
                  <a:solidFill>
                    <a:schemeClr val="tx1"/>
                  </a:solidFill>
                  <a:latin typeface="Times New Roman" panose="02020603050405020304" charset="0"/>
                  <a:cs typeface="Times New Roman" panose="02020603050405020304" charset="0"/>
                </a:endParaRPr>
              </a:p>
            </p:txBody>
          </p:sp>
          <p:pic>
            <p:nvPicPr>
              <p:cNvPr id="108" name="图片 107" descr="Tree-based structure"/>
              <p:cNvPicPr>
                <a:picLocks noChangeAspect="1"/>
              </p:cNvPicPr>
              <p:nvPr/>
            </p:nvPicPr>
            <p:blipFill>
              <a:blip r:embed="rId4"/>
              <a:stretch>
                <a:fillRect/>
              </a:stretch>
            </p:blipFill>
            <p:spPr>
              <a:xfrm>
                <a:off x="2044" y="42024"/>
                <a:ext cx="7221" cy="4719"/>
              </a:xfrm>
              <a:prstGeom prst="rect">
                <a:avLst/>
              </a:prstGeom>
            </p:spPr>
          </p:pic>
        </p:grpSp>
      </p:grpSp>
      <p:sp>
        <p:nvSpPr>
          <p:cNvPr id="5" name="TextBox 64"/>
          <p:cNvSpPr txBox="1"/>
          <p:nvPr/>
        </p:nvSpPr>
        <p:spPr>
          <a:xfrm>
            <a:off x="21212175" y="4403090"/>
            <a:ext cx="7134860" cy="54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rPr>
              <a:t>Climate </a:t>
            </a:r>
            <a:r>
              <a:rPr lang="en-US" sz="2400" b="1" dirty="0">
                <a:solidFill>
                  <a:schemeClr val="tx1"/>
                </a:solidFill>
                <a:latin typeface="Times New Roman" panose="02020603050405020304" charset="0"/>
                <a:cs typeface="Times New Roman" panose="02020603050405020304" charset="0"/>
              </a:rPr>
              <a:t>Feature</a:t>
            </a:r>
            <a:endParaRPr lang="en-US" sz="2400" b="1" dirty="0">
              <a:solidFill>
                <a:schemeClr val="tx1"/>
              </a:solidFill>
              <a:latin typeface="Times New Roman" panose="02020603050405020304" charset="0"/>
              <a:cs typeface="Times New Roman" panose="02020603050405020304" charset="0"/>
            </a:endParaRPr>
          </a:p>
        </p:txBody>
      </p:sp>
      <p:sp>
        <p:nvSpPr>
          <p:cNvPr id="4" name="TextBox 64"/>
          <p:cNvSpPr txBox="1"/>
          <p:nvPr/>
        </p:nvSpPr>
        <p:spPr>
          <a:xfrm>
            <a:off x="14782800" y="4403090"/>
            <a:ext cx="3144520" cy="54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en-GB" sz="2400" b="1" dirty="0">
                <a:solidFill>
                  <a:schemeClr val="tx1"/>
                </a:solidFill>
                <a:latin typeface="Times New Roman" panose="02020603050405020304" charset="0"/>
                <a:cs typeface="Times New Roman" panose="02020603050405020304" charset="0"/>
              </a:rPr>
              <a:t>NO</a:t>
            </a:r>
            <a:r>
              <a:rPr lang="en-GB" sz="2400" b="1" dirty="0">
                <a:latin typeface="Times New Roman" panose="02020603050405020304" charset="0"/>
                <a:cs typeface="Times New Roman" panose="02020603050405020304" charset="0"/>
                <a:sym typeface="+mn-ea"/>
              </a:rPr>
              <a:t>₂</a:t>
            </a:r>
            <a:r>
              <a:rPr lang="en-US" altLang="en-GB" sz="2400" b="1" dirty="0">
                <a:latin typeface="Times New Roman" panose="02020603050405020304" charset="0"/>
                <a:cs typeface="Times New Roman" panose="02020603050405020304" charset="0"/>
                <a:sym typeface="+mn-ea"/>
              </a:rPr>
              <a:t> Distribution</a:t>
            </a:r>
            <a:endParaRPr lang="en-US" altLang="en-GB" sz="2400" b="1" dirty="0">
              <a:solidFill>
                <a:schemeClr val="tx1"/>
              </a:solidFill>
              <a:latin typeface="Times New Roman" panose="02020603050405020304" charset="0"/>
              <a:cs typeface="Times New Roman" panose="02020603050405020304" charset="0"/>
              <a:sym typeface="+mn-ea"/>
            </a:endParaRPr>
          </a:p>
        </p:txBody>
      </p:sp>
      <p:sp>
        <p:nvSpPr>
          <p:cNvPr id="129" name="TextBox 64"/>
          <p:cNvSpPr txBox="1"/>
          <p:nvPr/>
        </p:nvSpPr>
        <p:spPr>
          <a:xfrm>
            <a:off x="34012505" y="3806825"/>
            <a:ext cx="3561715" cy="70358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en-GB" sz="4000" b="1" dirty="0">
                <a:solidFill>
                  <a:schemeClr val="tx1"/>
                </a:solidFill>
                <a:latin typeface="Times New Roman" panose="02020603050405020304" charset="0"/>
                <a:cs typeface="Times New Roman" panose="02020603050405020304" charset="0"/>
              </a:rPr>
              <a:t>Baghdad</a:t>
            </a:r>
            <a:endParaRPr lang="en-US" altLang="en-GB" sz="4000" b="1" dirty="0">
              <a:solidFill>
                <a:schemeClr val="tx1"/>
              </a:solidFill>
              <a:latin typeface="Times New Roman" panose="02020603050405020304" charset="0"/>
              <a:cs typeface="Times New Roman" panose="02020603050405020304" charset="0"/>
            </a:endParaRPr>
          </a:p>
        </p:txBody>
      </p:sp>
      <p:sp>
        <p:nvSpPr>
          <p:cNvPr id="87" name="Rectangle 4"/>
          <p:cNvSpPr/>
          <p:nvPr/>
        </p:nvSpPr>
        <p:spPr>
          <a:xfrm>
            <a:off x="520065" y="15076170"/>
            <a:ext cx="13281660" cy="354139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ctr" anchorCtr="0"/>
          <a:p>
            <a:endParaRPr lang="en-US" dirty="0">
              <a:latin typeface="Times New Roman" panose="02020603050405020304" charset="0"/>
              <a:cs typeface="Times New Roman" panose="02020603050405020304" charset="0"/>
            </a:endParaRPr>
          </a:p>
        </p:txBody>
      </p:sp>
      <p:pic>
        <p:nvPicPr>
          <p:cNvPr id="202" name="图片 201" descr="GMM structure"/>
          <p:cNvPicPr>
            <a:picLocks noChangeAspect="1"/>
          </p:cNvPicPr>
          <p:nvPr/>
        </p:nvPicPr>
        <p:blipFill>
          <a:blip r:embed="rId5"/>
          <a:stretch>
            <a:fillRect/>
          </a:stretch>
        </p:blipFill>
        <p:spPr>
          <a:xfrm>
            <a:off x="7997825" y="26962735"/>
            <a:ext cx="5098415" cy="2360295"/>
          </a:xfrm>
          <a:prstGeom prst="rect">
            <a:avLst/>
          </a:prstGeom>
        </p:spPr>
      </p:pic>
      <p:sp>
        <p:nvSpPr>
          <p:cNvPr id="204" name="文本框 203"/>
          <p:cNvSpPr txBox="1"/>
          <p:nvPr/>
        </p:nvSpPr>
        <p:spPr>
          <a:xfrm>
            <a:off x="787400" y="19917410"/>
            <a:ext cx="5974080" cy="583565"/>
          </a:xfrm>
          <a:prstGeom prst="rect">
            <a:avLst/>
          </a:prstGeom>
          <a:noFill/>
        </p:spPr>
        <p:txBody>
          <a:bodyPr wrap="square" lIns="91440" tIns="45720" rIns="91440" bIns="45720" rtlCol="0" anchor="t">
            <a:spAutoFit/>
          </a:bodyPr>
          <a:p>
            <a:pPr indent="0" algn="ctr">
              <a:buFont typeface="Arial" panose="020B0604020202020204" pitchFamily="34" charset="0"/>
              <a:buNone/>
            </a:pPr>
            <a:r>
              <a:rPr lang="en-US" altLang="zh-CN" sz="3200" b="1" dirty="0">
                <a:latin typeface="Times New Roman" panose="02020603050405020304" charset="0"/>
                <a:cs typeface="Times New Roman" panose="02020603050405020304" charset="0"/>
                <a:sym typeface="+mn-ea"/>
              </a:rPr>
              <a:t>NO</a:t>
            </a:r>
            <a:r>
              <a:rPr lang="en-GB" altLang="zh-CN" sz="3200" b="1" dirty="0">
                <a:latin typeface="Times New Roman" panose="02020603050405020304" charset="0"/>
                <a:cs typeface="Times New Roman" panose="02020603050405020304" charset="0"/>
                <a:sym typeface="+mn-ea"/>
              </a:rPr>
              <a:t>₂</a:t>
            </a:r>
            <a:r>
              <a:rPr lang="en-US" altLang="en-GB" sz="3200" b="1" dirty="0">
                <a:latin typeface="Times New Roman" panose="02020603050405020304" charset="0"/>
                <a:cs typeface="Times New Roman" panose="02020603050405020304" charset="0"/>
                <a:sym typeface="+mn-ea"/>
              </a:rPr>
              <a:t> Explanatory Model</a:t>
            </a:r>
            <a:endParaRPr lang="en-US" altLang="en-GB" sz="3200" b="1" dirty="0">
              <a:latin typeface="Times New Roman" panose="02020603050405020304" charset="0"/>
              <a:cs typeface="Times New Roman" panose="02020603050405020304" charset="0"/>
              <a:sym typeface="+mn-ea"/>
            </a:endParaRPr>
          </a:p>
        </p:txBody>
      </p:sp>
      <p:sp>
        <p:nvSpPr>
          <p:cNvPr id="205" name="文本框 204"/>
          <p:cNvSpPr txBox="1"/>
          <p:nvPr/>
        </p:nvSpPr>
        <p:spPr>
          <a:xfrm>
            <a:off x="7071360" y="19671030"/>
            <a:ext cx="6450965" cy="1076325"/>
          </a:xfrm>
          <a:prstGeom prst="rect">
            <a:avLst/>
          </a:prstGeom>
          <a:noFill/>
        </p:spPr>
        <p:txBody>
          <a:bodyPr wrap="square" lIns="91440" tIns="45720" rIns="91440" bIns="45720" rtlCol="0" anchor="t">
            <a:spAutoFit/>
          </a:bodyPr>
          <a:p>
            <a:pPr indent="0" algn="ctr">
              <a:buNone/>
            </a:pPr>
            <a:r>
              <a:rPr lang="en-US" altLang="en-GB" sz="3200" b="1" dirty="0">
                <a:latin typeface="Times New Roman" panose="02020603050405020304" charset="0"/>
                <a:cs typeface="Times New Roman" panose="02020603050405020304" charset="0"/>
                <a:sym typeface="+mn-ea"/>
              </a:rPr>
              <a:t>Industrial Production Model &amp; Mobility Model </a:t>
            </a:r>
            <a:endParaRPr lang="en-US" altLang="en-GB" sz="3200" b="1" dirty="0">
              <a:latin typeface="Times New Roman" panose="02020603050405020304" charset="0"/>
              <a:cs typeface="Times New Roman" panose="02020603050405020304" charset="0"/>
              <a:sym typeface="+mn-ea"/>
            </a:endParaRPr>
          </a:p>
        </p:txBody>
      </p:sp>
      <p:sp>
        <p:nvSpPr>
          <p:cNvPr id="206" name="文本框 205"/>
          <p:cNvSpPr txBox="1"/>
          <p:nvPr/>
        </p:nvSpPr>
        <p:spPr>
          <a:xfrm>
            <a:off x="8120380" y="29359860"/>
            <a:ext cx="4762500" cy="50673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zh-CN" sz="2400" dirty="0">
                <a:latin typeface="Times New Roman" panose="02020603050405020304" charset="0"/>
                <a:cs typeface="Times New Roman" panose="02020603050405020304" charset="0"/>
                <a:sym typeface="+mn-ea"/>
              </a:rPr>
              <a:t>GMM Model</a:t>
            </a:r>
            <a:r>
              <a:rPr lang="en-US" altLang="zh-CN" sz="2400" dirty="0">
                <a:solidFill>
                  <a:schemeClr val="tx1"/>
                </a:solidFill>
                <a:latin typeface="Times New Roman" panose="02020603050405020304" charset="0"/>
                <a:cs typeface="Times New Roman" panose="02020603050405020304" charset="0"/>
              </a:rPr>
              <a:t> Architecutre</a:t>
            </a:r>
            <a:endParaRPr lang="en-US" altLang="zh-CN" sz="2400" dirty="0">
              <a:solidFill>
                <a:schemeClr val="tx1"/>
              </a:solidFill>
              <a:latin typeface="Times New Roman" panose="02020603050405020304" charset="0"/>
              <a:cs typeface="Times New Roman" panose="02020603050405020304" charset="0"/>
            </a:endParaRPr>
          </a:p>
        </p:txBody>
      </p:sp>
      <p:sp>
        <p:nvSpPr>
          <p:cNvPr id="208" name="TextBox 6"/>
          <p:cNvSpPr txBox="1"/>
          <p:nvPr/>
        </p:nvSpPr>
        <p:spPr>
          <a:xfrm>
            <a:off x="35312350" y="14342745"/>
            <a:ext cx="6731000" cy="3914140"/>
          </a:xfrm>
          <a:prstGeom prst="rect">
            <a:avLst/>
          </a:prstGeom>
          <a:noFill/>
        </p:spPr>
        <p:txBody>
          <a:bodyPr wrap="square" lIns="91441" tIns="45720" rIns="91441" bIns="45720" rtlCol="0" anchor="t">
            <a:noAutofit/>
          </a:bodyPr>
          <a:p>
            <a:pPr indent="0">
              <a:buFont typeface="Arial" panose="020B0604020202020204" pitchFamily="34" charset="0"/>
              <a:buNone/>
            </a:pPr>
            <a:r>
              <a:rPr lang="en-US" altLang="zh-CN" sz="2400" b="1" dirty="0">
                <a:latin typeface="Times New Roman" panose="02020603050405020304" charset="0"/>
                <a:cs typeface="Times New Roman" panose="02020603050405020304" charset="0"/>
              </a:rPr>
              <a:t>Key </a:t>
            </a:r>
            <a:r>
              <a:rPr lang="en-US" altLang="zh-CN" sz="2400" b="1" dirty="0">
                <a:latin typeface="Times New Roman" panose="02020603050405020304" charset="0"/>
                <a:cs typeface="Times New Roman" panose="02020603050405020304" charset="0"/>
                <a:sym typeface="+mn-ea"/>
              </a:rPr>
              <a:t>Insights</a:t>
            </a:r>
            <a:endParaRPr lang="en-US" altLang="zh-CN" sz="2400" b="1"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dirty="0">
                <a:latin typeface="Times New Roman" panose="02020603050405020304" charset="0"/>
                <a:cs typeface="Times New Roman" panose="02020603050405020304" charset="0"/>
              </a:rPr>
              <a:t>Similar to other pollutants, NO</a:t>
            </a:r>
            <a:r>
              <a:rPr lang="en-US" altLang="en-US" sz="2400" dirty="0">
                <a:latin typeface="Times New Roman" panose="02020603050405020304" charset="0"/>
                <a:cs typeface="Times New Roman" panose="02020603050405020304" charset="0"/>
              </a:rPr>
              <a:t>₂</a:t>
            </a:r>
            <a:r>
              <a:rPr lang="en-US" altLang="zh-CN" sz="2400" dirty="0">
                <a:latin typeface="Times New Roman" panose="02020603050405020304" charset="0"/>
                <a:cs typeface="Times New Roman" panose="02020603050405020304" charset="0"/>
              </a:rPr>
              <a:t> exhibits </a:t>
            </a:r>
            <a:r>
              <a:rPr lang="en-US" altLang="zh-CN" sz="2400" b="1" dirty="0">
                <a:latin typeface="Times New Roman" panose="02020603050405020304" charset="0"/>
                <a:cs typeface="Times New Roman" panose="02020603050405020304" charset="0"/>
              </a:rPr>
              <a:t>spatial diffusion patterns.</a:t>
            </a:r>
            <a:endParaRPr lang="en-US" altLang="zh-CN" sz="24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dirty="0">
                <a:latin typeface="Times New Roman" panose="02020603050405020304" charset="0"/>
                <a:cs typeface="Times New Roman" panose="02020603050405020304" charset="0"/>
              </a:rPr>
              <a:t>Nighttime light intensity reflects nighttime economic and traffic contributions to NO</a:t>
            </a:r>
            <a:r>
              <a:rPr lang="en-US" altLang="en-US" sz="2400" dirty="0">
                <a:latin typeface="Times New Roman" panose="02020603050405020304" charset="0"/>
                <a:cs typeface="Times New Roman" panose="02020603050405020304" charset="0"/>
              </a:rPr>
              <a:t>₂</a:t>
            </a:r>
            <a:r>
              <a:rPr lang="en-US" altLang="zh-CN" sz="2400" dirty="0">
                <a:latin typeface="Times New Roman" panose="02020603050405020304" charset="0"/>
                <a:cs typeface="Times New Roman" panose="02020603050405020304" charset="0"/>
              </a:rPr>
              <a:t>, while </a:t>
            </a:r>
            <a:r>
              <a:rPr lang="en-US" altLang="zh-CN" sz="2400" b="1" dirty="0">
                <a:latin typeface="Times New Roman" panose="02020603050405020304" charset="0"/>
                <a:cs typeface="Times New Roman" panose="02020603050405020304" charset="0"/>
              </a:rPr>
              <a:t>climate factors like land temperature and cloud cover have complex effects.</a:t>
            </a:r>
            <a:endParaRPr lang="en-US" altLang="zh-CN" sz="2400" b="1"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dirty="0">
                <a:latin typeface="Times New Roman" panose="02020603050405020304" charset="0"/>
                <a:cs typeface="Times New Roman" panose="02020603050405020304" charset="0"/>
              </a:rPr>
              <a:t>Mobility-related features, especially the Traffic Congestion Index (TCI), show a strong and consistent correlation with NO</a:t>
            </a:r>
            <a:r>
              <a:rPr lang="en-US" altLang="en-US" sz="2400" dirty="0">
                <a:latin typeface="Times New Roman" panose="02020603050405020304" charset="0"/>
                <a:cs typeface="Times New Roman" panose="02020603050405020304" charset="0"/>
              </a:rPr>
              <a:t>₂</a:t>
            </a:r>
            <a:r>
              <a:rPr lang="en-US" altLang="zh-CN" sz="2400" dirty="0">
                <a:latin typeface="Times New Roman" panose="02020603050405020304" charset="0"/>
                <a:cs typeface="Times New Roman" panose="02020603050405020304" charset="0"/>
              </a:rPr>
              <a:t> concentrations.</a:t>
            </a:r>
            <a:endParaRPr lang="en-US" altLang="zh-CN" sz="2400" dirty="0">
              <a:latin typeface="Times New Roman" panose="02020603050405020304" charset="0"/>
              <a:cs typeface="Times New Roman" panose="02020603050405020304" charset="0"/>
            </a:endParaRPr>
          </a:p>
        </p:txBody>
      </p:sp>
      <p:pic>
        <p:nvPicPr>
          <p:cNvPr id="220" name="图片 219" descr="Baghdad – Traffic Congestion Index"/>
          <p:cNvPicPr>
            <a:picLocks noChangeAspect="1"/>
          </p:cNvPicPr>
          <p:nvPr/>
        </p:nvPicPr>
        <p:blipFill>
          <a:blip r:embed="rId6"/>
          <a:stretch>
            <a:fillRect/>
          </a:stretch>
        </p:blipFill>
        <p:spPr>
          <a:xfrm>
            <a:off x="28874720" y="9844405"/>
            <a:ext cx="3115200" cy="2336400"/>
          </a:xfrm>
          <a:prstGeom prst="rect">
            <a:avLst/>
          </a:prstGeom>
        </p:spPr>
      </p:pic>
      <p:grpSp>
        <p:nvGrpSpPr>
          <p:cNvPr id="288" name="组合 287"/>
          <p:cNvGrpSpPr/>
          <p:nvPr/>
        </p:nvGrpSpPr>
        <p:grpSpPr>
          <a:xfrm>
            <a:off x="22036405" y="7084695"/>
            <a:ext cx="5842000" cy="5413375"/>
            <a:chOff x="34463" y="11337"/>
            <a:chExt cx="9200" cy="8525"/>
          </a:xfrm>
        </p:grpSpPr>
        <p:sp>
          <p:nvSpPr>
            <p:cNvPr id="201" name="TextBox 64"/>
            <p:cNvSpPr txBox="1"/>
            <p:nvPr/>
          </p:nvSpPr>
          <p:spPr>
            <a:xfrm>
              <a:off x="35773" y="11337"/>
              <a:ext cx="6424" cy="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rPr>
                <a:t>Correlation Matrix</a:t>
              </a:r>
              <a:endParaRPr lang="en-US" sz="2400" b="1" dirty="0">
                <a:solidFill>
                  <a:schemeClr val="tx1"/>
                </a:solidFill>
                <a:latin typeface="Times New Roman" panose="02020603050405020304" charset="0"/>
                <a:cs typeface="Times New Roman" panose="02020603050405020304" charset="0"/>
              </a:endParaRPr>
            </a:p>
          </p:txBody>
        </p:sp>
        <p:pic>
          <p:nvPicPr>
            <p:cNvPr id="230" name="图片 229" descr="Correlation Matrix of Selected Features in Addis Ababa"/>
            <p:cNvPicPr>
              <a:picLocks noChangeAspect="1"/>
            </p:cNvPicPr>
            <p:nvPr/>
          </p:nvPicPr>
          <p:blipFill>
            <a:blip r:embed="rId7"/>
            <a:srcRect l="3166" r="3401"/>
            <a:stretch>
              <a:fillRect/>
            </a:stretch>
          </p:blipFill>
          <p:spPr>
            <a:xfrm>
              <a:off x="34463" y="11982"/>
              <a:ext cx="9201" cy="7880"/>
            </a:xfrm>
            <a:prstGeom prst="rect">
              <a:avLst/>
            </a:prstGeom>
          </p:spPr>
        </p:pic>
      </p:grpSp>
      <p:pic>
        <p:nvPicPr>
          <p:cNvPr id="233" name="图片 232" descr="NO₂ Spatial Autocorrelation (Local Moran’s I) in Addis Ababa"/>
          <p:cNvPicPr>
            <a:picLocks noChangeAspect="1"/>
          </p:cNvPicPr>
          <p:nvPr/>
        </p:nvPicPr>
        <p:blipFill>
          <a:blip r:embed="rId8"/>
          <a:srcRect l="6407" t="5531" r="5272" b="7906"/>
          <a:stretch>
            <a:fillRect/>
          </a:stretch>
        </p:blipFill>
        <p:spPr>
          <a:xfrm>
            <a:off x="14615795" y="7413625"/>
            <a:ext cx="3573145" cy="2335530"/>
          </a:xfrm>
          <a:prstGeom prst="rect">
            <a:avLst/>
          </a:prstGeom>
        </p:spPr>
      </p:pic>
      <p:grpSp>
        <p:nvGrpSpPr>
          <p:cNvPr id="243" name="组合 242"/>
          <p:cNvGrpSpPr/>
          <p:nvPr/>
        </p:nvGrpSpPr>
        <p:grpSpPr>
          <a:xfrm>
            <a:off x="14681200" y="4894580"/>
            <a:ext cx="3502025" cy="2384968"/>
            <a:chOff x="23360" y="8098"/>
            <a:chExt cx="5084" cy="3462"/>
          </a:xfrm>
        </p:grpSpPr>
        <p:pic>
          <p:nvPicPr>
            <p:cNvPr id="228" name="图片 227" descr="Addis Ababa Average NO$_2$ Concentration Distribution"/>
            <p:cNvPicPr>
              <a:picLocks noChangeAspect="1"/>
            </p:cNvPicPr>
            <p:nvPr/>
          </p:nvPicPr>
          <p:blipFill>
            <a:blip r:embed="rId9"/>
            <a:stretch>
              <a:fillRect/>
            </a:stretch>
          </p:blipFill>
          <p:spPr>
            <a:xfrm>
              <a:off x="23360" y="8098"/>
              <a:ext cx="5084" cy="3390"/>
            </a:xfrm>
            <a:prstGeom prst="rect">
              <a:avLst/>
            </a:prstGeom>
          </p:spPr>
        </p:pic>
        <p:sp>
          <p:nvSpPr>
            <p:cNvPr id="242" name="TextBox 2"/>
            <p:cNvSpPr txBox="1"/>
            <p:nvPr/>
          </p:nvSpPr>
          <p:spPr>
            <a:xfrm>
              <a:off x="23360" y="11191"/>
              <a:ext cx="1948" cy="369"/>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US" altLang="zh-CN" sz="1000" i="1" dirty="0">
                  <a:latin typeface="Times New Roman" panose="02020603050405020304" charset="0"/>
                  <a:cs typeface="Times New Roman" panose="02020603050405020304" charset="0"/>
                </a:rPr>
                <a:t>Sentinel-5P</a:t>
              </a:r>
              <a:endParaRPr lang="en-US" altLang="zh-CN" sz="1000" i="1" dirty="0">
                <a:latin typeface="Times New Roman" panose="02020603050405020304" charset="0"/>
                <a:cs typeface="Times New Roman" panose="02020603050405020304" charset="0"/>
              </a:endParaRPr>
            </a:p>
          </p:txBody>
        </p:sp>
      </p:grpSp>
      <p:grpSp>
        <p:nvGrpSpPr>
          <p:cNvPr id="257" name="组合 256"/>
          <p:cNvGrpSpPr/>
          <p:nvPr/>
        </p:nvGrpSpPr>
        <p:grpSpPr>
          <a:xfrm>
            <a:off x="18225135" y="4403090"/>
            <a:ext cx="3374390" cy="7774305"/>
            <a:chOff x="29117" y="7114"/>
            <a:chExt cx="5314" cy="12243"/>
          </a:xfrm>
        </p:grpSpPr>
        <p:sp>
          <p:nvSpPr>
            <p:cNvPr id="6" name="TextBox 64"/>
            <p:cNvSpPr txBox="1"/>
            <p:nvPr/>
          </p:nvSpPr>
          <p:spPr>
            <a:xfrm>
              <a:off x="29117" y="7114"/>
              <a:ext cx="5314" cy="852"/>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sym typeface="+mn-ea"/>
                </a:rPr>
                <a:t>Socio-Economic</a:t>
              </a:r>
              <a:endParaRPr lang="en-US" sz="2400" b="1" dirty="0">
                <a:solidFill>
                  <a:schemeClr val="tx1"/>
                </a:solidFill>
                <a:latin typeface="Times New Roman" panose="02020603050405020304" charset="0"/>
                <a:cs typeface="Times New Roman" panose="02020603050405020304" charset="0"/>
                <a:sym typeface="+mn-ea"/>
              </a:endParaRPr>
            </a:p>
          </p:txBody>
        </p:sp>
        <p:grpSp>
          <p:nvGrpSpPr>
            <p:cNvPr id="256" name="组合 255"/>
            <p:cNvGrpSpPr/>
            <p:nvPr/>
          </p:nvGrpSpPr>
          <p:grpSpPr>
            <a:xfrm>
              <a:off x="29280" y="7887"/>
              <a:ext cx="4903" cy="11470"/>
              <a:chOff x="29280" y="7887"/>
              <a:chExt cx="4903" cy="11470"/>
            </a:xfrm>
          </p:grpSpPr>
          <p:grpSp>
            <p:nvGrpSpPr>
              <p:cNvPr id="251" name="组合 250"/>
              <p:cNvGrpSpPr/>
              <p:nvPr/>
            </p:nvGrpSpPr>
            <p:grpSpPr>
              <a:xfrm>
                <a:off x="29281" y="7887"/>
                <a:ext cx="4902" cy="3679"/>
                <a:chOff x="29222" y="8097"/>
                <a:chExt cx="4519" cy="3391"/>
              </a:xfrm>
            </p:grpSpPr>
            <p:pic>
              <p:nvPicPr>
                <p:cNvPr id="234" name="图片 233" descr="Population Distribution in Addis Ababa (2024)"/>
                <p:cNvPicPr>
                  <a:picLocks noChangeAspect="1"/>
                </p:cNvPicPr>
                <p:nvPr/>
              </p:nvPicPr>
              <p:blipFill>
                <a:blip r:embed="rId10"/>
                <a:stretch>
                  <a:fillRect/>
                </a:stretch>
              </p:blipFill>
              <p:spPr>
                <a:xfrm>
                  <a:off x="29222" y="8097"/>
                  <a:ext cx="4519" cy="3391"/>
                </a:xfrm>
                <a:prstGeom prst="rect">
                  <a:avLst/>
                </a:prstGeom>
              </p:spPr>
            </p:pic>
            <p:sp>
              <p:nvSpPr>
                <p:cNvPr id="244" name="TextBox 2"/>
                <p:cNvSpPr txBox="1"/>
                <p:nvPr/>
              </p:nvSpPr>
              <p:spPr>
                <a:xfrm>
                  <a:off x="29222" y="11167"/>
                  <a:ext cx="2200" cy="309"/>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err="1">
                      <a:latin typeface="Times New Roman" panose="02020603050405020304" charset="0"/>
                      <a:cs typeface="Times New Roman" panose="02020603050405020304" charset="0"/>
                      <a:sym typeface="+mn-ea"/>
                    </a:rPr>
                    <a:t>WorldPop</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grpSp>
            <p:nvGrpSpPr>
              <p:cNvPr id="252" name="组合 251"/>
              <p:cNvGrpSpPr/>
              <p:nvPr/>
            </p:nvGrpSpPr>
            <p:grpSpPr>
              <a:xfrm>
                <a:off x="29280" y="11855"/>
                <a:ext cx="4901" cy="3678"/>
                <a:chOff x="29221" y="12065"/>
                <a:chExt cx="4518" cy="3390"/>
              </a:xfrm>
            </p:grpSpPr>
            <p:pic>
              <p:nvPicPr>
                <p:cNvPr id="227" name="图片 226" descr="Addis Ababa Average Night Time Light"/>
                <p:cNvPicPr>
                  <a:picLocks noChangeAspect="1"/>
                </p:cNvPicPr>
                <p:nvPr/>
              </p:nvPicPr>
              <p:blipFill>
                <a:blip r:embed="rId11"/>
                <a:stretch>
                  <a:fillRect/>
                </a:stretch>
              </p:blipFill>
              <p:spPr>
                <a:xfrm>
                  <a:off x="29221" y="12065"/>
                  <a:ext cx="4519" cy="3391"/>
                </a:xfrm>
                <a:prstGeom prst="rect">
                  <a:avLst/>
                </a:prstGeom>
              </p:spPr>
            </p:pic>
            <p:sp>
              <p:nvSpPr>
                <p:cNvPr id="246" name="TextBox 2"/>
                <p:cNvSpPr txBox="1"/>
                <p:nvPr/>
              </p:nvSpPr>
              <p:spPr>
                <a:xfrm>
                  <a:off x="29221" y="15187"/>
                  <a:ext cx="3095" cy="269"/>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NASA VIIRS </a:t>
                  </a:r>
                  <a:r>
                    <a:rPr lang="en-GB" sz="1000" i="1" dirty="0" err="1">
                      <a:latin typeface="Times New Roman" panose="02020603050405020304" charset="0"/>
                      <a:cs typeface="Times New Roman" panose="02020603050405020304" charset="0"/>
                      <a:sym typeface="+mn-ea"/>
                    </a:rPr>
                    <a:t>BlackMarble</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grpSp>
            <p:nvGrpSpPr>
              <p:cNvPr id="253" name="组合 252"/>
              <p:cNvGrpSpPr/>
              <p:nvPr/>
            </p:nvGrpSpPr>
            <p:grpSpPr>
              <a:xfrm>
                <a:off x="29281" y="15679"/>
                <a:ext cx="4902" cy="3678"/>
                <a:chOff x="29222" y="15889"/>
                <a:chExt cx="4519" cy="3390"/>
              </a:xfrm>
            </p:grpSpPr>
            <p:pic>
              <p:nvPicPr>
                <p:cNvPr id="218" name="图片 217" descr="Addis Ababa – Residential Road Length (m)"/>
                <p:cNvPicPr>
                  <a:picLocks noChangeAspect="1"/>
                </p:cNvPicPr>
                <p:nvPr/>
              </p:nvPicPr>
              <p:blipFill>
                <a:blip r:embed="rId12"/>
                <a:stretch>
                  <a:fillRect/>
                </a:stretch>
              </p:blipFill>
              <p:spPr>
                <a:xfrm>
                  <a:off x="29222" y="15889"/>
                  <a:ext cx="4519" cy="3390"/>
                </a:xfrm>
                <a:prstGeom prst="rect">
                  <a:avLst/>
                </a:prstGeom>
              </p:spPr>
            </p:pic>
            <p:sp>
              <p:nvSpPr>
                <p:cNvPr id="247" name="TextBox 2"/>
                <p:cNvSpPr txBox="1"/>
                <p:nvPr/>
              </p:nvSpPr>
              <p:spPr>
                <a:xfrm>
                  <a:off x="29222" y="18929"/>
                  <a:ext cx="3467" cy="350"/>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200" i="1" dirty="0">
                      <a:latin typeface="Times New Roman" panose="02020603050405020304" charset="0"/>
                      <a:cs typeface="Times New Roman" panose="02020603050405020304" charset="0"/>
                    </a:rPr>
                    <a:t>Source: </a:t>
                  </a:r>
                  <a:r>
                    <a:rPr lang="en-GB" sz="1200" i="1" dirty="0">
                      <a:latin typeface="Times New Roman" panose="02020603050405020304" charset="0"/>
                      <a:cs typeface="Times New Roman" panose="02020603050405020304" charset="0"/>
                      <a:sym typeface="+mn-ea"/>
                    </a:rPr>
                    <a:t>OpenStreetMap</a:t>
                  </a:r>
                  <a:endParaRPr lang="en-US" altLang="zh-CN" sz="12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200" i="1" dirty="0">
                    <a:latin typeface="Times New Roman" panose="02020603050405020304" charset="0"/>
                    <a:cs typeface="Times New Roman" panose="02020603050405020304" charset="0"/>
                  </a:endParaRPr>
                </a:p>
              </p:txBody>
            </p:sp>
          </p:grpSp>
        </p:grpSp>
      </p:grpSp>
      <p:grpSp>
        <p:nvGrpSpPr>
          <p:cNvPr id="254" name="组合 253"/>
          <p:cNvGrpSpPr/>
          <p:nvPr/>
        </p:nvGrpSpPr>
        <p:grpSpPr>
          <a:xfrm>
            <a:off x="22009735" y="4893945"/>
            <a:ext cx="2278434" cy="2160150"/>
            <a:chOff x="34435" y="8097"/>
            <a:chExt cx="3308" cy="3390"/>
          </a:xfrm>
        </p:grpSpPr>
        <p:pic>
          <p:nvPicPr>
            <p:cNvPr id="240" name="图片 239" descr="Addis Ababa Cloud Category"/>
            <p:cNvPicPr>
              <a:picLocks noChangeAspect="1"/>
            </p:cNvPicPr>
            <p:nvPr/>
          </p:nvPicPr>
          <p:blipFill>
            <a:blip r:embed="rId13"/>
            <a:stretch>
              <a:fillRect/>
            </a:stretch>
          </p:blipFill>
          <p:spPr>
            <a:xfrm>
              <a:off x="34435" y="8097"/>
              <a:ext cx="3307" cy="3390"/>
            </a:xfrm>
            <a:prstGeom prst="rect">
              <a:avLst/>
            </a:prstGeom>
          </p:spPr>
        </p:pic>
        <p:sp>
          <p:nvSpPr>
            <p:cNvPr id="248" name="TextBox 2"/>
            <p:cNvSpPr txBox="1"/>
            <p:nvPr/>
          </p:nvSpPr>
          <p:spPr>
            <a:xfrm>
              <a:off x="36208" y="11204"/>
              <a:ext cx="1535" cy="279"/>
            </a:xfrm>
            <a:prstGeom prst="rect">
              <a:avLst/>
            </a:prstGeom>
            <a:noFill/>
          </p:spPr>
          <p:txBody>
            <a:bodyPr wrap="square" lIns="91440" tIns="45720" rIns="91440" bIns="45720" rtlCol="0" anchor="t">
              <a:noAutofit/>
            </a:bodyPr>
            <a:p>
              <a:pPr indent="0" algn="r">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MODIS</a:t>
              </a:r>
              <a:endParaRPr lang="en-US" altLang="zh-CN" sz="1000" i="1" dirty="0">
                <a:latin typeface="Times New Roman" panose="02020603050405020304" charset="0"/>
                <a:cs typeface="Times New Roman" panose="02020603050405020304" charset="0"/>
              </a:endParaRPr>
            </a:p>
            <a:p>
              <a:pPr marL="342900" indent="0" algn="r">
                <a:buFont typeface="Arial" panose="020B0604020202020204" pitchFamily="34" charset="0"/>
                <a:buNone/>
              </a:pPr>
              <a:endParaRPr lang="en-US" altLang="zh-CN" sz="1000" i="1" dirty="0">
                <a:latin typeface="Times New Roman" panose="02020603050405020304" charset="0"/>
                <a:cs typeface="Times New Roman" panose="02020603050405020304" charset="0"/>
              </a:endParaRPr>
            </a:p>
          </p:txBody>
        </p:sp>
      </p:grpSp>
      <p:grpSp>
        <p:nvGrpSpPr>
          <p:cNvPr id="255" name="组合 254"/>
          <p:cNvGrpSpPr/>
          <p:nvPr/>
        </p:nvGrpSpPr>
        <p:grpSpPr>
          <a:xfrm>
            <a:off x="24789943" y="4894580"/>
            <a:ext cx="3289176" cy="2160000"/>
            <a:chOff x="39253" y="8038"/>
            <a:chExt cx="4775" cy="3390"/>
          </a:xfrm>
        </p:grpSpPr>
        <p:pic>
          <p:nvPicPr>
            <p:cNvPr id="223" name="图片 222" descr="Addis Ababa Average Land Surface Temperature"/>
            <p:cNvPicPr>
              <a:picLocks noChangeAspect="1"/>
            </p:cNvPicPr>
            <p:nvPr/>
          </p:nvPicPr>
          <p:blipFill>
            <a:blip r:embed="rId14"/>
            <a:srcRect l="6091"/>
            <a:stretch>
              <a:fillRect/>
            </a:stretch>
          </p:blipFill>
          <p:spPr>
            <a:xfrm>
              <a:off x="39253" y="8038"/>
              <a:ext cx="4775" cy="3390"/>
            </a:xfrm>
            <a:prstGeom prst="rect">
              <a:avLst/>
            </a:prstGeom>
          </p:spPr>
        </p:pic>
        <p:sp>
          <p:nvSpPr>
            <p:cNvPr id="250" name="TextBox 2"/>
            <p:cNvSpPr txBox="1"/>
            <p:nvPr/>
          </p:nvSpPr>
          <p:spPr>
            <a:xfrm>
              <a:off x="39253" y="11118"/>
              <a:ext cx="2026" cy="310"/>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MODIS</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sp>
        <p:nvSpPr>
          <p:cNvPr id="258" name="TextBox 64"/>
          <p:cNvSpPr txBox="1"/>
          <p:nvPr/>
        </p:nvSpPr>
        <p:spPr>
          <a:xfrm>
            <a:off x="35224085" y="4403090"/>
            <a:ext cx="7134860" cy="54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rPr>
              <a:t>Climate Data</a:t>
            </a:r>
            <a:endParaRPr lang="en-US" sz="2400" b="1" dirty="0">
              <a:solidFill>
                <a:schemeClr val="tx1"/>
              </a:solidFill>
              <a:latin typeface="Times New Roman" panose="02020603050405020304" charset="0"/>
              <a:cs typeface="Times New Roman" panose="02020603050405020304" charset="0"/>
              <a:sym typeface="+mn-ea"/>
            </a:endParaRPr>
          </a:p>
        </p:txBody>
      </p:sp>
      <p:sp>
        <p:nvSpPr>
          <p:cNvPr id="259" name="TextBox 64"/>
          <p:cNvSpPr txBox="1"/>
          <p:nvPr/>
        </p:nvSpPr>
        <p:spPr>
          <a:xfrm>
            <a:off x="28875355" y="4403090"/>
            <a:ext cx="3114040" cy="54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en-GB" sz="2400" b="1" dirty="0">
                <a:solidFill>
                  <a:schemeClr val="tx1"/>
                </a:solidFill>
                <a:latin typeface="Times New Roman" panose="02020603050405020304" charset="0"/>
                <a:cs typeface="Times New Roman" panose="02020603050405020304" charset="0"/>
              </a:rPr>
              <a:t>NO</a:t>
            </a:r>
            <a:r>
              <a:rPr lang="en-GB" sz="2400" b="1" dirty="0">
                <a:latin typeface="Times New Roman" panose="02020603050405020304" charset="0"/>
                <a:cs typeface="Times New Roman" panose="02020603050405020304" charset="0"/>
                <a:sym typeface="+mn-ea"/>
              </a:rPr>
              <a:t>₂</a:t>
            </a:r>
            <a:r>
              <a:rPr lang="en-US" altLang="en-GB" sz="2400" b="1" dirty="0">
                <a:latin typeface="Times New Roman" panose="02020603050405020304" charset="0"/>
                <a:cs typeface="Times New Roman" panose="02020603050405020304" charset="0"/>
                <a:sym typeface="+mn-ea"/>
              </a:rPr>
              <a:t> Distribution</a:t>
            </a:r>
            <a:endParaRPr lang="en-US" altLang="en-GB" sz="2400" b="1" dirty="0">
              <a:solidFill>
                <a:schemeClr val="tx1"/>
              </a:solidFill>
              <a:latin typeface="Times New Roman" panose="02020603050405020304" charset="0"/>
              <a:cs typeface="Times New Roman" panose="02020603050405020304" charset="0"/>
              <a:sym typeface="+mn-ea"/>
            </a:endParaRPr>
          </a:p>
        </p:txBody>
      </p:sp>
      <p:grpSp>
        <p:nvGrpSpPr>
          <p:cNvPr id="289" name="组合 288"/>
          <p:cNvGrpSpPr/>
          <p:nvPr/>
        </p:nvGrpSpPr>
        <p:grpSpPr>
          <a:xfrm>
            <a:off x="35890835" y="7084695"/>
            <a:ext cx="6254750" cy="5414010"/>
            <a:chOff x="56461" y="11337"/>
            <a:chExt cx="9850" cy="8526"/>
          </a:xfrm>
        </p:grpSpPr>
        <p:pic>
          <p:nvPicPr>
            <p:cNvPr id="235" name="图片 234" descr="Correlation Matrix of Selected Features in Baghdad"/>
            <p:cNvPicPr>
              <a:picLocks noChangeAspect="1"/>
            </p:cNvPicPr>
            <p:nvPr/>
          </p:nvPicPr>
          <p:blipFill>
            <a:blip r:embed="rId15"/>
            <a:stretch>
              <a:fillRect/>
            </a:stretch>
          </p:blipFill>
          <p:spPr>
            <a:xfrm>
              <a:off x="56461" y="11983"/>
              <a:ext cx="9850" cy="7880"/>
            </a:xfrm>
            <a:prstGeom prst="rect">
              <a:avLst/>
            </a:prstGeom>
          </p:spPr>
        </p:pic>
        <p:sp>
          <p:nvSpPr>
            <p:cNvPr id="260" name="TextBox 64"/>
            <p:cNvSpPr txBox="1"/>
            <p:nvPr/>
          </p:nvSpPr>
          <p:spPr>
            <a:xfrm>
              <a:off x="57839" y="11337"/>
              <a:ext cx="6424" cy="646"/>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rPr>
                <a:t>Correlation Matrix</a:t>
              </a:r>
              <a:endParaRPr lang="en-US" sz="2400" b="1" dirty="0">
                <a:solidFill>
                  <a:schemeClr val="tx1"/>
                </a:solidFill>
                <a:latin typeface="Times New Roman" panose="02020603050405020304" charset="0"/>
                <a:cs typeface="Times New Roman" panose="02020603050405020304" charset="0"/>
              </a:endParaRPr>
            </a:p>
          </p:txBody>
        </p:sp>
      </p:grpSp>
      <p:sp>
        <p:nvSpPr>
          <p:cNvPr id="262" name="TextBox 64"/>
          <p:cNvSpPr txBox="1"/>
          <p:nvPr/>
        </p:nvSpPr>
        <p:spPr>
          <a:xfrm>
            <a:off x="32496125" y="4403090"/>
            <a:ext cx="3112135" cy="541020"/>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sz="2400" b="1" dirty="0">
                <a:solidFill>
                  <a:schemeClr val="tx1"/>
                </a:solidFill>
                <a:latin typeface="Times New Roman" panose="02020603050405020304" charset="0"/>
                <a:cs typeface="Times New Roman" panose="02020603050405020304" charset="0"/>
                <a:sym typeface="+mn-ea"/>
              </a:rPr>
              <a:t>Socio-Economic</a:t>
            </a:r>
            <a:endParaRPr lang="en-US" sz="2400" b="1" dirty="0">
              <a:solidFill>
                <a:schemeClr val="tx1"/>
              </a:solidFill>
              <a:latin typeface="Times New Roman" panose="02020603050405020304" charset="0"/>
              <a:cs typeface="Times New Roman" panose="02020603050405020304" charset="0"/>
              <a:sym typeface="+mn-ea"/>
            </a:endParaRPr>
          </a:p>
        </p:txBody>
      </p:sp>
      <p:grpSp>
        <p:nvGrpSpPr>
          <p:cNvPr id="275" name="组合 274"/>
          <p:cNvGrpSpPr/>
          <p:nvPr/>
        </p:nvGrpSpPr>
        <p:grpSpPr>
          <a:xfrm>
            <a:off x="32494220" y="4894580"/>
            <a:ext cx="3113990" cy="2336400"/>
            <a:chOff x="55131" y="4287"/>
            <a:chExt cx="4904" cy="3679"/>
          </a:xfrm>
        </p:grpSpPr>
        <p:pic>
          <p:nvPicPr>
            <p:cNvPr id="226" name="图片 225" descr="Population Distribution in Baghdad (2024)"/>
            <p:cNvPicPr>
              <a:picLocks noChangeAspect="1"/>
            </p:cNvPicPr>
            <p:nvPr/>
          </p:nvPicPr>
          <p:blipFill>
            <a:blip r:embed="rId16"/>
            <a:stretch>
              <a:fillRect/>
            </a:stretch>
          </p:blipFill>
          <p:spPr>
            <a:xfrm>
              <a:off x="55131" y="4287"/>
              <a:ext cx="4904" cy="3679"/>
            </a:xfrm>
            <a:prstGeom prst="rect">
              <a:avLst/>
            </a:prstGeom>
          </p:spPr>
        </p:pic>
        <p:sp>
          <p:nvSpPr>
            <p:cNvPr id="266" name="TextBox 2"/>
            <p:cNvSpPr txBox="1"/>
            <p:nvPr/>
          </p:nvSpPr>
          <p:spPr>
            <a:xfrm>
              <a:off x="55131" y="7591"/>
              <a:ext cx="2386" cy="335"/>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err="1">
                  <a:latin typeface="Times New Roman" panose="02020603050405020304" charset="0"/>
                  <a:cs typeface="Times New Roman" panose="02020603050405020304" charset="0"/>
                  <a:sym typeface="+mn-ea"/>
                </a:rPr>
                <a:t>WorldPop</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grpSp>
        <p:nvGrpSpPr>
          <p:cNvPr id="277" name="组合 276"/>
          <p:cNvGrpSpPr/>
          <p:nvPr/>
        </p:nvGrpSpPr>
        <p:grpSpPr>
          <a:xfrm>
            <a:off x="32498030" y="7388225"/>
            <a:ext cx="3115200" cy="2336400"/>
            <a:chOff x="51173" y="12357"/>
            <a:chExt cx="4906" cy="3679"/>
          </a:xfrm>
        </p:grpSpPr>
        <p:pic>
          <p:nvPicPr>
            <p:cNvPr id="224" name="图片 223" descr="Baghdad Average Night Time Light"/>
            <p:cNvPicPr>
              <a:picLocks noChangeAspect="1"/>
            </p:cNvPicPr>
            <p:nvPr/>
          </p:nvPicPr>
          <p:blipFill>
            <a:blip r:embed="rId17"/>
            <a:stretch>
              <a:fillRect/>
            </a:stretch>
          </p:blipFill>
          <p:spPr>
            <a:xfrm>
              <a:off x="51173" y="12357"/>
              <a:ext cx="4906" cy="3679"/>
            </a:xfrm>
            <a:prstGeom prst="rect">
              <a:avLst/>
            </a:prstGeom>
          </p:spPr>
        </p:pic>
        <p:sp>
          <p:nvSpPr>
            <p:cNvPr id="269" name="TextBox 2"/>
            <p:cNvSpPr txBox="1"/>
            <p:nvPr/>
          </p:nvSpPr>
          <p:spPr>
            <a:xfrm>
              <a:off x="51173" y="15724"/>
              <a:ext cx="3357" cy="292"/>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NASA VIIRS </a:t>
              </a:r>
              <a:r>
                <a:rPr lang="en-GB" sz="1000" i="1" dirty="0" err="1">
                  <a:latin typeface="Times New Roman" panose="02020603050405020304" charset="0"/>
                  <a:cs typeface="Times New Roman" panose="02020603050405020304" charset="0"/>
                  <a:sym typeface="+mn-ea"/>
                </a:rPr>
                <a:t>BlackMarble</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grpSp>
        <p:nvGrpSpPr>
          <p:cNvPr id="278" name="组合 277"/>
          <p:cNvGrpSpPr/>
          <p:nvPr/>
        </p:nvGrpSpPr>
        <p:grpSpPr>
          <a:xfrm>
            <a:off x="32498665" y="9841230"/>
            <a:ext cx="3114040" cy="2336165"/>
            <a:chOff x="50931" y="15013"/>
            <a:chExt cx="4904" cy="3679"/>
          </a:xfrm>
        </p:grpSpPr>
        <p:pic>
          <p:nvPicPr>
            <p:cNvPr id="232" name="图片 231" descr="Baghdad – Residential Road Length (m)"/>
            <p:cNvPicPr>
              <a:picLocks noChangeAspect="1"/>
            </p:cNvPicPr>
            <p:nvPr/>
          </p:nvPicPr>
          <p:blipFill>
            <a:blip r:embed="rId18"/>
            <a:stretch>
              <a:fillRect/>
            </a:stretch>
          </p:blipFill>
          <p:spPr>
            <a:xfrm>
              <a:off x="50931" y="15013"/>
              <a:ext cx="4905" cy="3679"/>
            </a:xfrm>
            <a:prstGeom prst="rect">
              <a:avLst/>
            </a:prstGeom>
          </p:spPr>
        </p:pic>
        <p:sp>
          <p:nvSpPr>
            <p:cNvPr id="272" name="TextBox 2"/>
            <p:cNvSpPr txBox="1"/>
            <p:nvPr/>
          </p:nvSpPr>
          <p:spPr>
            <a:xfrm>
              <a:off x="50931" y="18312"/>
              <a:ext cx="3761" cy="380"/>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200" i="1" dirty="0">
                  <a:latin typeface="Times New Roman" panose="02020603050405020304" charset="0"/>
                  <a:cs typeface="Times New Roman" panose="02020603050405020304" charset="0"/>
                </a:rPr>
                <a:t>Source: </a:t>
              </a:r>
              <a:r>
                <a:rPr lang="en-GB" sz="1200" i="1" dirty="0">
                  <a:latin typeface="Times New Roman" panose="02020603050405020304" charset="0"/>
                  <a:cs typeface="Times New Roman" panose="02020603050405020304" charset="0"/>
                  <a:sym typeface="+mn-ea"/>
                </a:rPr>
                <a:t>OpenStreetMap</a:t>
              </a:r>
              <a:endParaRPr lang="en-US" altLang="zh-CN" sz="12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200" i="1" dirty="0">
                <a:latin typeface="Times New Roman" panose="02020603050405020304" charset="0"/>
                <a:cs typeface="Times New Roman" panose="02020603050405020304" charset="0"/>
              </a:endParaRPr>
            </a:p>
          </p:txBody>
        </p:sp>
      </p:grpSp>
      <p:grpSp>
        <p:nvGrpSpPr>
          <p:cNvPr id="274" name="组合 273"/>
          <p:cNvGrpSpPr/>
          <p:nvPr/>
        </p:nvGrpSpPr>
        <p:grpSpPr>
          <a:xfrm>
            <a:off x="28874085" y="4894580"/>
            <a:ext cx="3115310" cy="2336165"/>
            <a:chOff x="45534" y="8098"/>
            <a:chExt cx="4906" cy="3679"/>
          </a:xfrm>
        </p:grpSpPr>
        <p:pic>
          <p:nvPicPr>
            <p:cNvPr id="225" name="图片 224" descr="Baghdad Average NO$_2$ Concentration Distribution"/>
            <p:cNvPicPr>
              <a:picLocks noChangeAspect="1"/>
            </p:cNvPicPr>
            <p:nvPr/>
          </p:nvPicPr>
          <p:blipFill>
            <a:blip r:embed="rId19"/>
            <a:srcRect l="11107"/>
            <a:stretch>
              <a:fillRect/>
            </a:stretch>
          </p:blipFill>
          <p:spPr>
            <a:xfrm>
              <a:off x="45534" y="8098"/>
              <a:ext cx="4906" cy="3679"/>
            </a:xfrm>
            <a:prstGeom prst="rect">
              <a:avLst/>
            </a:prstGeom>
          </p:spPr>
        </p:pic>
        <p:sp>
          <p:nvSpPr>
            <p:cNvPr id="273" name="TextBox 2"/>
            <p:cNvSpPr txBox="1"/>
            <p:nvPr/>
          </p:nvSpPr>
          <p:spPr>
            <a:xfrm>
              <a:off x="45534" y="11337"/>
              <a:ext cx="2113" cy="400"/>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US" altLang="zh-CN" sz="1000" i="1" dirty="0">
                  <a:latin typeface="Times New Roman" panose="02020603050405020304" charset="0"/>
                  <a:cs typeface="Times New Roman" panose="02020603050405020304" charset="0"/>
                </a:rPr>
                <a:t>Sentinel-5P</a:t>
              </a:r>
              <a:endParaRPr lang="en-US" altLang="zh-CN" sz="1000" i="1" dirty="0">
                <a:latin typeface="Times New Roman" panose="02020603050405020304" charset="0"/>
                <a:cs typeface="Times New Roman" panose="02020603050405020304" charset="0"/>
              </a:endParaRPr>
            </a:p>
          </p:txBody>
        </p:sp>
      </p:grpSp>
      <p:sp>
        <p:nvSpPr>
          <p:cNvPr id="279" name="TextBox 2"/>
          <p:cNvSpPr txBox="1"/>
          <p:nvPr/>
        </p:nvSpPr>
        <p:spPr>
          <a:xfrm>
            <a:off x="28874720" y="11939270"/>
            <a:ext cx="2388235" cy="241300"/>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200" i="1" dirty="0">
                <a:latin typeface="Times New Roman" panose="02020603050405020304" charset="0"/>
                <a:cs typeface="Times New Roman" panose="02020603050405020304" charset="0"/>
              </a:rPr>
              <a:t>Source: </a:t>
            </a:r>
            <a:r>
              <a:rPr lang="en-US" altLang="en-GB" sz="1200" i="1" dirty="0">
                <a:latin typeface="Times New Roman" panose="02020603050405020304" charset="0"/>
                <a:cs typeface="Times New Roman" panose="02020603050405020304" charset="0"/>
                <a:sym typeface="+mn-ea"/>
              </a:rPr>
              <a:t>Waze Data</a:t>
            </a:r>
            <a:endParaRPr lang="en-US" altLang="zh-CN" sz="12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200" i="1" dirty="0">
              <a:latin typeface="Times New Roman" panose="02020603050405020304" charset="0"/>
              <a:cs typeface="Times New Roman" panose="02020603050405020304" charset="0"/>
            </a:endParaRPr>
          </a:p>
        </p:txBody>
      </p:sp>
      <p:grpSp>
        <p:nvGrpSpPr>
          <p:cNvPr id="281" name="组合 280"/>
          <p:cNvGrpSpPr/>
          <p:nvPr/>
        </p:nvGrpSpPr>
        <p:grpSpPr>
          <a:xfrm>
            <a:off x="36094670" y="4894580"/>
            <a:ext cx="2449830" cy="2160270"/>
            <a:chOff x="56842" y="7888"/>
            <a:chExt cx="3858" cy="3402"/>
          </a:xfrm>
        </p:grpSpPr>
        <p:pic>
          <p:nvPicPr>
            <p:cNvPr id="229" name="图片 228" descr="Baghdad Cloud Category"/>
            <p:cNvPicPr>
              <a:picLocks noChangeAspect="1"/>
            </p:cNvPicPr>
            <p:nvPr/>
          </p:nvPicPr>
          <p:blipFill>
            <a:blip r:embed="rId20"/>
            <a:stretch>
              <a:fillRect/>
            </a:stretch>
          </p:blipFill>
          <p:spPr>
            <a:xfrm>
              <a:off x="56842" y="7888"/>
              <a:ext cx="3858" cy="3402"/>
            </a:xfrm>
            <a:prstGeom prst="rect">
              <a:avLst/>
            </a:prstGeom>
          </p:spPr>
        </p:pic>
        <p:sp>
          <p:nvSpPr>
            <p:cNvPr id="280" name="TextBox 2"/>
            <p:cNvSpPr txBox="1"/>
            <p:nvPr/>
          </p:nvSpPr>
          <p:spPr>
            <a:xfrm>
              <a:off x="59045" y="11010"/>
              <a:ext cx="1655" cy="280"/>
            </a:xfrm>
            <a:prstGeom prst="rect">
              <a:avLst/>
            </a:prstGeom>
            <a:noFill/>
          </p:spPr>
          <p:txBody>
            <a:bodyPr wrap="square" lIns="91440" tIns="45720" rIns="91440" bIns="45720" rtlCol="0" anchor="t">
              <a:noAutofit/>
            </a:bodyPr>
            <a:p>
              <a:pPr indent="0" algn="r">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MODIS</a:t>
              </a:r>
              <a:endParaRPr lang="en-US" altLang="zh-CN" sz="1000" i="1" dirty="0">
                <a:latin typeface="Times New Roman" panose="02020603050405020304" charset="0"/>
                <a:cs typeface="Times New Roman" panose="02020603050405020304" charset="0"/>
              </a:endParaRPr>
            </a:p>
            <a:p>
              <a:pPr marL="342900" indent="0" algn="r">
                <a:buFont typeface="Arial" panose="020B0604020202020204" pitchFamily="34" charset="0"/>
                <a:buNone/>
              </a:pPr>
              <a:endParaRPr lang="en-US" altLang="zh-CN" sz="1000" i="1" dirty="0">
                <a:latin typeface="Times New Roman" panose="02020603050405020304" charset="0"/>
                <a:cs typeface="Times New Roman" panose="02020603050405020304" charset="0"/>
              </a:endParaRPr>
            </a:p>
          </p:txBody>
        </p:sp>
      </p:grpSp>
      <p:grpSp>
        <p:nvGrpSpPr>
          <p:cNvPr id="283" name="组合 282"/>
          <p:cNvGrpSpPr/>
          <p:nvPr/>
        </p:nvGrpSpPr>
        <p:grpSpPr>
          <a:xfrm>
            <a:off x="38965505" y="4891405"/>
            <a:ext cx="3065145" cy="2160270"/>
            <a:chOff x="61385" y="7888"/>
            <a:chExt cx="4827" cy="3402"/>
          </a:xfrm>
        </p:grpSpPr>
        <p:pic>
          <p:nvPicPr>
            <p:cNvPr id="221" name="图片 220" descr="Baghdad Average Land Surface Temperature"/>
            <p:cNvPicPr>
              <a:picLocks noChangeAspect="1"/>
            </p:cNvPicPr>
            <p:nvPr/>
          </p:nvPicPr>
          <p:blipFill>
            <a:blip r:embed="rId21"/>
            <a:srcRect l="5666"/>
            <a:stretch>
              <a:fillRect/>
            </a:stretch>
          </p:blipFill>
          <p:spPr>
            <a:xfrm>
              <a:off x="61400" y="7888"/>
              <a:ext cx="4812" cy="3402"/>
            </a:xfrm>
            <a:prstGeom prst="rect">
              <a:avLst/>
            </a:prstGeom>
          </p:spPr>
        </p:pic>
        <p:sp>
          <p:nvSpPr>
            <p:cNvPr id="282" name="TextBox 2"/>
            <p:cNvSpPr txBox="1"/>
            <p:nvPr/>
          </p:nvSpPr>
          <p:spPr>
            <a:xfrm>
              <a:off x="61385" y="10980"/>
              <a:ext cx="2198" cy="286"/>
            </a:xfrm>
            <a:prstGeom prst="rect">
              <a:avLst/>
            </a:prstGeom>
            <a:noFill/>
          </p:spPr>
          <p:txBody>
            <a:bodyPr wrap="square" lIns="91440" tIns="45720" rIns="91440" bIns="45720" rtlCol="0" anchor="t">
              <a:noAutofit/>
            </a:bodyPr>
            <a:p>
              <a:pPr indent="0">
                <a:buFont typeface="Arial" panose="020B0604020202020204" pitchFamily="34" charset="0"/>
                <a:buNone/>
              </a:pPr>
              <a:r>
                <a:rPr lang="en-GB" sz="1000" i="1" dirty="0">
                  <a:latin typeface="Times New Roman" panose="02020603050405020304" charset="0"/>
                  <a:cs typeface="Times New Roman" panose="02020603050405020304" charset="0"/>
                </a:rPr>
                <a:t>Source: </a:t>
              </a:r>
              <a:r>
                <a:rPr lang="en-GB" sz="1000" i="1" dirty="0">
                  <a:latin typeface="Times New Roman" panose="02020603050405020304" charset="0"/>
                  <a:cs typeface="Times New Roman" panose="02020603050405020304" charset="0"/>
                  <a:sym typeface="+mn-ea"/>
                </a:rPr>
                <a:t>MODIS</a:t>
              </a:r>
              <a:endParaRPr lang="en-US" altLang="zh-CN" sz="1000" i="1" dirty="0">
                <a:latin typeface="Times New Roman" panose="02020603050405020304" charset="0"/>
                <a:cs typeface="Times New Roman" panose="02020603050405020304" charset="0"/>
              </a:endParaRPr>
            </a:p>
            <a:p>
              <a:pPr marL="342900" indent="-342900">
                <a:buFont typeface="Arial" panose="020B0604020202020204" pitchFamily="34" charset="0"/>
                <a:buAutoNum type="arabicPeriod"/>
              </a:pPr>
              <a:endParaRPr lang="en-US" altLang="zh-CN" sz="1000" i="1" dirty="0">
                <a:latin typeface="Times New Roman" panose="02020603050405020304" charset="0"/>
                <a:cs typeface="Times New Roman" panose="02020603050405020304" charset="0"/>
              </a:endParaRPr>
            </a:p>
          </p:txBody>
        </p:sp>
      </p:grpSp>
      <p:pic>
        <p:nvPicPr>
          <p:cNvPr id="285" name="图片 284" descr="NO₂ Spatial Autocorrelation (Local Moran’s I) in Baghdad"/>
          <p:cNvPicPr>
            <a:picLocks noChangeAspect="1"/>
          </p:cNvPicPr>
          <p:nvPr/>
        </p:nvPicPr>
        <p:blipFill>
          <a:blip r:embed="rId22"/>
          <a:srcRect t="3479" b="4159"/>
          <a:stretch>
            <a:fillRect/>
          </a:stretch>
        </p:blipFill>
        <p:spPr>
          <a:xfrm>
            <a:off x="28827730" y="7388225"/>
            <a:ext cx="3162185" cy="2336400"/>
          </a:xfrm>
          <a:prstGeom prst="rect">
            <a:avLst/>
          </a:prstGeom>
        </p:spPr>
      </p:pic>
      <p:pic>
        <p:nvPicPr>
          <p:cNvPr id="286" name="图片 285" descr="Addis Ababa - SHAP Feature Impact - XGBoost (Scaled)"/>
          <p:cNvPicPr>
            <a:picLocks noChangeAspect="1"/>
          </p:cNvPicPr>
          <p:nvPr/>
        </p:nvPicPr>
        <p:blipFill>
          <a:blip r:embed="rId23"/>
          <a:srcRect r="1749"/>
          <a:stretch>
            <a:fillRect/>
          </a:stretch>
        </p:blipFill>
        <p:spPr>
          <a:xfrm>
            <a:off x="14436090" y="14448790"/>
            <a:ext cx="6704330" cy="3412490"/>
          </a:xfrm>
          <a:prstGeom prst="rect">
            <a:avLst/>
          </a:prstGeom>
        </p:spPr>
      </p:pic>
      <p:pic>
        <p:nvPicPr>
          <p:cNvPr id="287" name="图片 286" descr="Baghdad - SHAP Feature Impact - XGBoost (Unscaled)"/>
          <p:cNvPicPr>
            <a:picLocks noChangeAspect="1"/>
          </p:cNvPicPr>
          <p:nvPr/>
        </p:nvPicPr>
        <p:blipFill>
          <a:blip r:embed="rId24"/>
          <a:srcRect r="1842"/>
          <a:stretch>
            <a:fillRect/>
          </a:stretch>
        </p:blipFill>
        <p:spPr>
          <a:xfrm>
            <a:off x="28575000" y="14499590"/>
            <a:ext cx="6699885" cy="3412490"/>
          </a:xfrm>
          <a:prstGeom prst="rect">
            <a:avLst/>
          </a:prstGeom>
        </p:spPr>
      </p:pic>
      <p:grpSp>
        <p:nvGrpSpPr>
          <p:cNvPr id="296" name="组合 295"/>
          <p:cNvGrpSpPr/>
          <p:nvPr/>
        </p:nvGrpSpPr>
        <p:grpSpPr>
          <a:xfrm>
            <a:off x="37625013" y="27886660"/>
            <a:ext cx="2269251" cy="1910134"/>
            <a:chOff x="59620" y="39691"/>
            <a:chExt cx="4309" cy="3625"/>
          </a:xfrm>
        </p:grpSpPr>
        <p:pic>
          <p:nvPicPr>
            <p:cNvPr id="290" name="图片 289" descr="Air_Pollution_Mobility_Research_Project-512"/>
            <p:cNvPicPr>
              <a:picLocks noChangeAspect="1"/>
            </p:cNvPicPr>
            <p:nvPr/>
          </p:nvPicPr>
          <p:blipFill>
            <a:blip r:embed="rId25"/>
            <a:stretch>
              <a:fillRect/>
            </a:stretch>
          </p:blipFill>
          <p:spPr>
            <a:xfrm>
              <a:off x="60441" y="40481"/>
              <a:ext cx="2835" cy="2835"/>
            </a:xfrm>
            <a:prstGeom prst="rect">
              <a:avLst/>
            </a:prstGeom>
          </p:spPr>
        </p:pic>
        <p:sp>
          <p:nvSpPr>
            <p:cNvPr id="291" name="文本框 290"/>
            <p:cNvSpPr txBox="1"/>
            <p:nvPr/>
          </p:nvSpPr>
          <p:spPr>
            <a:xfrm>
              <a:off x="59620" y="39691"/>
              <a:ext cx="4309" cy="659"/>
            </a:xfrm>
            <a:prstGeom prst="rect">
              <a:avLst/>
            </a:prstGeom>
            <a:noFill/>
          </p:spPr>
          <p:txBody>
            <a:bodyPr wrap="square" lIns="91440" tIns="45720" rIns="91440" bIns="45720" rtlCol="0" anchor="t">
              <a:noAutofit/>
            </a:bodyPr>
            <a:p>
              <a:pPr indent="0" algn="ctr">
                <a:buFont typeface="Arial" panose="020B0604020202020204" pitchFamily="34" charset="0"/>
                <a:buNone/>
              </a:pPr>
              <a:r>
                <a:rPr lang="en-US" altLang="zh-CN" sz="2000" dirty="0">
                  <a:latin typeface="Times New Roman" panose="02020603050405020304" charset="0"/>
                  <a:cs typeface="Times New Roman" panose="02020603050405020304" charset="0"/>
                </a:rPr>
                <a:t>Project Github</a:t>
              </a:r>
              <a:endParaRPr lang="en-US" altLang="zh-CN" sz="2000" dirty="0">
                <a:latin typeface="Times New Roman" panose="02020603050405020304" charset="0"/>
                <a:cs typeface="Times New Roman" panose="02020603050405020304" charset="0"/>
              </a:endParaRPr>
            </a:p>
          </p:txBody>
        </p:sp>
      </p:grpSp>
      <p:grpSp>
        <p:nvGrpSpPr>
          <p:cNvPr id="295" name="组合 294"/>
          <p:cNvGrpSpPr/>
          <p:nvPr/>
        </p:nvGrpSpPr>
        <p:grpSpPr>
          <a:xfrm>
            <a:off x="39813658" y="27886594"/>
            <a:ext cx="2103074" cy="1910146"/>
            <a:chOff x="63012" y="39551"/>
            <a:chExt cx="4068" cy="3694"/>
          </a:xfrm>
        </p:grpSpPr>
        <p:sp>
          <p:nvSpPr>
            <p:cNvPr id="292" name="文本框 291"/>
            <p:cNvSpPr txBox="1"/>
            <p:nvPr/>
          </p:nvSpPr>
          <p:spPr>
            <a:xfrm>
              <a:off x="63012" y="39551"/>
              <a:ext cx="4068" cy="804"/>
            </a:xfrm>
            <a:prstGeom prst="rect">
              <a:avLst/>
            </a:prstGeom>
            <a:noFill/>
          </p:spPr>
          <p:txBody>
            <a:bodyPr wrap="square" lIns="91440" tIns="45720" rIns="91440" bIns="45720" rtlCol="0" anchor="t">
              <a:noAutofit/>
            </a:bodyPr>
            <a:p>
              <a:pPr indent="0" algn="ctr">
                <a:buFont typeface="Arial" panose="020B0604020202020204" pitchFamily="34" charset="0"/>
                <a:buNone/>
              </a:pPr>
              <a:r>
                <a:rPr lang="en-US" altLang="zh-CN" sz="2000" dirty="0">
                  <a:latin typeface="Times New Roman" panose="02020603050405020304" charset="0"/>
                  <a:cs typeface="Times New Roman" panose="02020603050405020304" charset="0"/>
                </a:rPr>
                <a:t>Project Reports</a:t>
              </a:r>
              <a:endParaRPr lang="en-US" altLang="zh-CN" sz="2000" dirty="0">
                <a:latin typeface="Times New Roman" panose="02020603050405020304" charset="0"/>
                <a:cs typeface="Times New Roman" panose="02020603050405020304" charset="0"/>
              </a:endParaRPr>
            </a:p>
          </p:txBody>
        </p:sp>
        <p:pic>
          <p:nvPicPr>
            <p:cNvPr id="294" name="图片 293" descr="Report_-_Air_Pollution_Mobility_Research_Project-512"/>
            <p:cNvPicPr>
              <a:picLocks noChangeAspect="1"/>
            </p:cNvPicPr>
            <p:nvPr/>
          </p:nvPicPr>
          <p:blipFill>
            <a:blip r:embed="rId26"/>
            <a:stretch>
              <a:fillRect/>
            </a:stretch>
          </p:blipFill>
          <p:spPr>
            <a:xfrm>
              <a:off x="63568" y="40356"/>
              <a:ext cx="2890" cy="2889"/>
            </a:xfrm>
            <a:prstGeom prst="rect">
              <a:avLst/>
            </a:prstGeom>
          </p:spPr>
        </p:pic>
      </p:grpSp>
      <p:grpSp>
        <p:nvGrpSpPr>
          <p:cNvPr id="298" name="组合 297"/>
          <p:cNvGrpSpPr/>
          <p:nvPr/>
        </p:nvGrpSpPr>
        <p:grpSpPr>
          <a:xfrm>
            <a:off x="787400" y="3150870"/>
            <a:ext cx="5789295" cy="709930"/>
            <a:chOff x="1240" y="4962"/>
            <a:chExt cx="9117" cy="1118"/>
          </a:xfrm>
        </p:grpSpPr>
        <p:sp>
          <p:nvSpPr>
            <p:cNvPr id="276" name="Text Box 1729"/>
            <p:cNvSpPr txBox="1">
              <a:spLocks noChangeArrowheads="1"/>
            </p:cNvSpPr>
            <p:nvPr/>
          </p:nvSpPr>
          <p:spPr bwMode="auto">
            <a:xfrm>
              <a:off x="2440" y="4962"/>
              <a:ext cx="7917"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sz="4400" b="1" dirty="0">
                  <a:solidFill>
                    <a:srgbClr val="2E00CD"/>
                  </a:solidFill>
                  <a:effectLst>
                    <a:outerShdw blurRad="38100" dist="38100" dir="2700000" algn="tl">
                      <a:srgbClr val="000000">
                        <a:alpha val="43137"/>
                      </a:srgbClr>
                    </a:outerShdw>
                  </a:effectLst>
                  <a:cs typeface="Times New Roman" panose="02020603050405020304" charset="0"/>
                </a:rPr>
                <a:t>Overview</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297" name="矩形 296"/>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99" name="组合 298"/>
          <p:cNvGrpSpPr/>
          <p:nvPr/>
        </p:nvGrpSpPr>
        <p:grpSpPr>
          <a:xfrm>
            <a:off x="805180" y="15076170"/>
            <a:ext cx="6252210" cy="709930"/>
            <a:chOff x="1240" y="4962"/>
            <a:chExt cx="9846" cy="1118"/>
          </a:xfrm>
        </p:grpSpPr>
        <p:sp>
          <p:nvSpPr>
            <p:cNvPr id="300" name="Text Box 1729"/>
            <p:cNvSpPr txBox="1">
              <a:spLocks noChangeArrowheads="1"/>
            </p:cNvSpPr>
            <p:nvPr/>
          </p:nvSpPr>
          <p:spPr bwMode="auto">
            <a:xfrm>
              <a:off x="2440" y="4962"/>
              <a:ext cx="8646"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rPr>
                <a:t>Project Flowchart</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a:p>
              <a:pPr algn="l">
                <a:spcBef>
                  <a:spcPct val="50000"/>
                </a:spcBef>
                <a:defRPr/>
              </a:pP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301" name="矩形 300"/>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2" name="组合 301"/>
          <p:cNvGrpSpPr/>
          <p:nvPr/>
        </p:nvGrpSpPr>
        <p:grpSpPr>
          <a:xfrm>
            <a:off x="805180" y="19096990"/>
            <a:ext cx="4634230" cy="709930"/>
            <a:chOff x="1240" y="4962"/>
            <a:chExt cx="7298" cy="1118"/>
          </a:xfrm>
        </p:grpSpPr>
        <p:sp>
          <p:nvSpPr>
            <p:cNvPr id="303" name="Text Box 1729"/>
            <p:cNvSpPr txBox="1">
              <a:spLocks noChangeArrowheads="1"/>
            </p:cNvSpPr>
            <p:nvPr/>
          </p:nvSpPr>
          <p:spPr bwMode="auto">
            <a:xfrm>
              <a:off x="2440" y="4962"/>
              <a:ext cx="6098"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rPr>
                <a:t>Methodology</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a:p>
              <a:pPr algn="l">
                <a:spcBef>
                  <a:spcPct val="50000"/>
                </a:spcBef>
                <a:defRPr/>
              </a:pP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304" name="矩形 303"/>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5" name="组合 304"/>
          <p:cNvGrpSpPr/>
          <p:nvPr/>
        </p:nvGrpSpPr>
        <p:grpSpPr>
          <a:xfrm>
            <a:off x="14581505" y="3150870"/>
            <a:ext cx="9838690" cy="709930"/>
            <a:chOff x="1240" y="4962"/>
            <a:chExt cx="15494" cy="1118"/>
          </a:xfrm>
        </p:grpSpPr>
        <p:sp>
          <p:nvSpPr>
            <p:cNvPr id="306" name="Text Box 1729"/>
            <p:cNvSpPr txBox="1">
              <a:spLocks noChangeArrowheads="1"/>
            </p:cNvSpPr>
            <p:nvPr/>
          </p:nvSpPr>
          <p:spPr bwMode="auto">
            <a:xfrm>
              <a:off x="2440" y="4962"/>
              <a:ext cx="14294"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rPr>
                <a:t>Exploratory Data Analysis</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307" name="矩形 306"/>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8" name="组合 307"/>
          <p:cNvGrpSpPr/>
          <p:nvPr/>
        </p:nvGrpSpPr>
        <p:grpSpPr>
          <a:xfrm>
            <a:off x="14581505" y="12871450"/>
            <a:ext cx="9838690" cy="709930"/>
            <a:chOff x="1240" y="4962"/>
            <a:chExt cx="15494" cy="1118"/>
          </a:xfrm>
        </p:grpSpPr>
        <p:sp>
          <p:nvSpPr>
            <p:cNvPr id="309" name="Text Box 1729"/>
            <p:cNvSpPr txBox="1">
              <a:spLocks noChangeArrowheads="1"/>
            </p:cNvSpPr>
            <p:nvPr/>
          </p:nvSpPr>
          <p:spPr bwMode="auto">
            <a:xfrm>
              <a:off x="2440" y="4962"/>
              <a:ext cx="14294"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rPr>
                <a:t>Results</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310" name="矩形 309"/>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11" name="组合 310"/>
          <p:cNvGrpSpPr/>
          <p:nvPr/>
        </p:nvGrpSpPr>
        <p:grpSpPr>
          <a:xfrm>
            <a:off x="14581505" y="25128855"/>
            <a:ext cx="9838690" cy="709930"/>
            <a:chOff x="1240" y="4962"/>
            <a:chExt cx="15494" cy="1118"/>
          </a:xfrm>
        </p:grpSpPr>
        <p:sp>
          <p:nvSpPr>
            <p:cNvPr id="312" name="Text Box 1729"/>
            <p:cNvSpPr txBox="1">
              <a:spLocks noChangeArrowheads="1"/>
            </p:cNvSpPr>
            <p:nvPr/>
          </p:nvSpPr>
          <p:spPr bwMode="auto">
            <a:xfrm>
              <a:off x="2440" y="4962"/>
              <a:ext cx="14294" cy="111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rPr>
                <a:t>Conclusion</a:t>
              </a:r>
              <a:endParaRPr lang="en-US" altLang="zh-CN" sz="4400" b="1" spc="-60" dirty="0">
                <a:solidFill>
                  <a:srgbClr val="2E00CD"/>
                </a:solidFill>
                <a:effectLst>
                  <a:outerShdw blurRad="38100" dist="38100" dir="2700000" algn="tl">
                    <a:srgbClr val="000000">
                      <a:alpha val="43137"/>
                    </a:srgbClr>
                  </a:outerShdw>
                </a:effectLst>
                <a:cs typeface="Times New Roman" panose="02020603050405020304" charset="0"/>
              </a:endParaRPr>
            </a:p>
          </p:txBody>
        </p:sp>
        <p:sp>
          <p:nvSpPr>
            <p:cNvPr id="313" name="矩形 312"/>
            <p:cNvSpPr/>
            <p:nvPr/>
          </p:nvSpPr>
          <p:spPr>
            <a:xfrm>
              <a:off x="1240" y="4962"/>
              <a:ext cx="787" cy="1118"/>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14" name="TextBox 50"/>
          <p:cNvSpPr txBox="1"/>
          <p:nvPr/>
        </p:nvSpPr>
        <p:spPr>
          <a:xfrm>
            <a:off x="14433550" y="13195935"/>
            <a:ext cx="13913485" cy="690880"/>
          </a:xfrm>
          <a:prstGeom prst="rect">
            <a:avLst/>
          </a:prstGeom>
          <a:noFill/>
          <a:ln>
            <a:noFill/>
          </a:ln>
        </p:spPr>
        <p:txBody>
          <a:bodyPr wrap="square" lIns="91441" tIns="45720" rIns="91441" bIns="45720" rtlCol="0" anchor="t">
            <a:noAutofit/>
          </a:bodyPr>
          <a:p>
            <a:pPr indent="0" algn="ctr">
              <a:buFont typeface="Arial" panose="020B0604020202020204" pitchFamily="34" charset="0"/>
              <a:buNone/>
            </a:pPr>
            <a:r>
              <a:rPr lang="en-US" altLang="en-GB" sz="4000" b="1" dirty="0">
                <a:latin typeface="Times New Roman" panose="02020603050405020304" charset="0"/>
                <a:cs typeface="Times New Roman" panose="02020603050405020304" charset="0"/>
              </a:rPr>
              <a:t>Addis Ababa</a:t>
            </a:r>
            <a:endParaRPr lang="en-US" altLang="en-GB" sz="4000" b="1" dirty="0">
              <a:latin typeface="Times New Roman" panose="02020603050405020304" charset="0"/>
              <a:cs typeface="Times New Roman" panose="02020603050405020304" charset="0"/>
            </a:endParaRPr>
          </a:p>
        </p:txBody>
      </p:sp>
      <p:grpSp>
        <p:nvGrpSpPr>
          <p:cNvPr id="319" name="组合 318"/>
          <p:cNvGrpSpPr/>
          <p:nvPr/>
        </p:nvGrpSpPr>
        <p:grpSpPr>
          <a:xfrm>
            <a:off x="14615795" y="13698220"/>
            <a:ext cx="9533255" cy="594360"/>
            <a:chOff x="23017" y="22035"/>
            <a:chExt cx="15013" cy="936"/>
          </a:xfrm>
        </p:grpSpPr>
        <p:sp>
          <p:nvSpPr>
            <p:cNvPr id="18" name="TextBox 17"/>
            <p:cNvSpPr txBox="1"/>
            <p:nvPr/>
          </p:nvSpPr>
          <p:spPr>
            <a:xfrm>
              <a:off x="23767" y="22035"/>
              <a:ext cx="14263" cy="936"/>
            </a:xfrm>
            <a:prstGeom prst="rect">
              <a:avLst/>
            </a:prstGeom>
            <a:noFill/>
            <a:ln>
              <a:noFill/>
            </a:ln>
          </p:spPr>
          <p:txBody>
            <a:bodyPr wrap="square" lIns="91441" tIns="45720" rIns="91441" bIns="45720" rtlCol="0" anchor="t">
              <a:noAutofit/>
            </a:bodyPr>
            <a:lstStyle/>
            <a:p>
              <a:pPr indent="0" algn="l">
                <a:buFont typeface="Arial" panose="020B0604020202020204" pitchFamily="34" charset="0"/>
                <a:buNone/>
              </a:pPr>
              <a:r>
                <a:rPr lang="en-GB" sz="4000" b="1" dirty="0">
                  <a:latin typeface="Times New Roman" panose="02020603050405020304" charset="0"/>
                  <a:cs typeface="Times New Roman" panose="02020603050405020304" charset="0"/>
                </a:rPr>
                <a:t>NO₂ </a:t>
              </a:r>
              <a:r>
                <a:rPr lang="en-US" altLang="en-GB" sz="4000" b="1" dirty="0">
                  <a:latin typeface="Times New Roman" panose="02020603050405020304" charset="0"/>
                  <a:cs typeface="Times New Roman" panose="02020603050405020304" charset="0"/>
                </a:rPr>
                <a:t>Explanatory </a:t>
              </a:r>
              <a:r>
                <a:rPr lang="en-GB" sz="4000" b="1" dirty="0">
                  <a:latin typeface="Times New Roman" panose="02020603050405020304" charset="0"/>
                  <a:cs typeface="Times New Roman" panose="02020603050405020304" charset="0"/>
                </a:rPr>
                <a:t>Model </a:t>
              </a:r>
              <a:endParaRPr lang="en-GB" sz="4000" b="1" dirty="0">
                <a:latin typeface="Times New Roman" panose="02020603050405020304" charset="0"/>
                <a:cs typeface="Times New Roman" panose="02020603050405020304" charset="0"/>
              </a:endParaRPr>
            </a:p>
          </p:txBody>
        </p:sp>
        <p:sp>
          <p:nvSpPr>
            <p:cNvPr id="315" name="菱形 314"/>
            <p:cNvSpPr/>
            <p:nvPr/>
          </p:nvSpPr>
          <p:spPr>
            <a:xfrm>
              <a:off x="23017" y="22238"/>
              <a:ext cx="622" cy="622"/>
            </a:xfrm>
            <a:prstGeom prst="diamond">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16" name="菱形 315"/>
          <p:cNvSpPr/>
          <p:nvPr/>
        </p:nvSpPr>
        <p:spPr>
          <a:xfrm>
            <a:off x="14581505" y="18461355"/>
            <a:ext cx="394970" cy="394970"/>
          </a:xfrm>
          <a:prstGeom prst="diamond">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26" name="组合 325"/>
          <p:cNvGrpSpPr/>
          <p:nvPr/>
        </p:nvGrpSpPr>
        <p:grpSpPr>
          <a:xfrm>
            <a:off x="28524200" y="18237200"/>
            <a:ext cx="9532620" cy="643890"/>
            <a:chOff x="44920" y="29059"/>
            <a:chExt cx="15012" cy="1014"/>
          </a:xfrm>
        </p:grpSpPr>
        <p:sp>
          <p:nvSpPr>
            <p:cNvPr id="76" name="TextBox 17"/>
            <p:cNvSpPr txBox="1"/>
            <p:nvPr/>
          </p:nvSpPr>
          <p:spPr>
            <a:xfrm>
              <a:off x="45670" y="29059"/>
              <a:ext cx="14263" cy="1015"/>
            </a:xfrm>
            <a:prstGeom prst="rect">
              <a:avLst/>
            </a:prstGeom>
            <a:noFill/>
            <a:ln>
              <a:noFill/>
            </a:ln>
          </p:spPr>
          <p:txBody>
            <a:bodyPr wrap="square" lIns="91441" tIns="45720" rIns="91441" bIns="45720" rtlCol="0" anchor="t">
              <a:noAutofit/>
            </a:bodyPr>
            <a:p>
              <a:pPr indent="0" algn="l">
                <a:buFont typeface="Arial" panose="020B0604020202020204" pitchFamily="34" charset="0"/>
                <a:buNone/>
              </a:pPr>
              <a:r>
                <a:rPr lang="en-US" altLang="en-GB" sz="4000" b="1" dirty="0">
                  <a:latin typeface="Times New Roman" panose="02020603050405020304" charset="0"/>
                  <a:cs typeface="Times New Roman" panose="02020603050405020304" charset="0"/>
                </a:rPr>
                <a:t>Mobility </a:t>
              </a:r>
              <a:r>
                <a:rPr lang="en-GB" sz="4000" b="1" dirty="0">
                  <a:latin typeface="Times New Roman" panose="02020603050405020304" charset="0"/>
                  <a:cs typeface="Times New Roman" panose="02020603050405020304" charset="0"/>
                </a:rPr>
                <a:t>Model </a:t>
              </a:r>
              <a:endParaRPr lang="en-GB" sz="4000" b="1" dirty="0">
                <a:latin typeface="Times New Roman" panose="02020603050405020304" charset="0"/>
                <a:cs typeface="Times New Roman" panose="02020603050405020304" charset="0"/>
              </a:endParaRPr>
            </a:p>
          </p:txBody>
        </p:sp>
        <p:sp>
          <p:nvSpPr>
            <p:cNvPr id="318" name="菱形 317"/>
            <p:cNvSpPr/>
            <p:nvPr/>
          </p:nvSpPr>
          <p:spPr>
            <a:xfrm>
              <a:off x="44920" y="29319"/>
              <a:ext cx="622" cy="622"/>
            </a:xfrm>
            <a:prstGeom prst="diamond">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23" name="组合 322"/>
          <p:cNvGrpSpPr/>
          <p:nvPr/>
        </p:nvGrpSpPr>
        <p:grpSpPr>
          <a:xfrm>
            <a:off x="28524200" y="13748385"/>
            <a:ext cx="9533255" cy="594360"/>
            <a:chOff x="23017" y="22035"/>
            <a:chExt cx="15013" cy="936"/>
          </a:xfrm>
        </p:grpSpPr>
        <p:sp>
          <p:nvSpPr>
            <p:cNvPr id="324" name="TextBox 17"/>
            <p:cNvSpPr txBox="1"/>
            <p:nvPr/>
          </p:nvSpPr>
          <p:spPr>
            <a:xfrm>
              <a:off x="23767" y="22035"/>
              <a:ext cx="14263" cy="936"/>
            </a:xfrm>
            <a:prstGeom prst="rect">
              <a:avLst/>
            </a:prstGeom>
            <a:noFill/>
            <a:ln>
              <a:noFill/>
            </a:ln>
          </p:spPr>
          <p:txBody>
            <a:bodyPr wrap="square" lIns="91441" tIns="45720" rIns="91441" bIns="45720" rtlCol="0" anchor="t">
              <a:noAutofit/>
            </a:bodyPr>
            <a:p>
              <a:pPr indent="0" algn="l">
                <a:buFont typeface="Arial" panose="020B0604020202020204" pitchFamily="34" charset="0"/>
                <a:buNone/>
              </a:pPr>
              <a:r>
                <a:rPr lang="en-GB" sz="4000" b="1" dirty="0">
                  <a:latin typeface="Times New Roman" panose="02020603050405020304" charset="0"/>
                  <a:cs typeface="Times New Roman" panose="02020603050405020304" charset="0"/>
                </a:rPr>
                <a:t>NO₂ </a:t>
              </a:r>
              <a:r>
                <a:rPr lang="en-US" altLang="en-GB" sz="4000" b="1" dirty="0">
                  <a:latin typeface="Times New Roman" panose="02020603050405020304" charset="0"/>
                  <a:cs typeface="Times New Roman" panose="02020603050405020304" charset="0"/>
                </a:rPr>
                <a:t>Explanatory </a:t>
              </a:r>
              <a:r>
                <a:rPr lang="en-GB" sz="4000" b="1" dirty="0">
                  <a:latin typeface="Times New Roman" panose="02020603050405020304" charset="0"/>
                  <a:cs typeface="Times New Roman" panose="02020603050405020304" charset="0"/>
                </a:rPr>
                <a:t>Model </a:t>
              </a:r>
              <a:endParaRPr lang="en-GB" sz="4000" b="1" dirty="0">
                <a:latin typeface="Times New Roman" panose="02020603050405020304" charset="0"/>
                <a:cs typeface="Times New Roman" panose="02020603050405020304" charset="0"/>
              </a:endParaRPr>
            </a:p>
          </p:txBody>
        </p:sp>
        <p:sp>
          <p:nvSpPr>
            <p:cNvPr id="325" name="菱形 324"/>
            <p:cNvSpPr/>
            <p:nvPr/>
          </p:nvSpPr>
          <p:spPr>
            <a:xfrm>
              <a:off x="23017" y="22238"/>
              <a:ext cx="622" cy="622"/>
            </a:xfrm>
            <a:prstGeom prst="diamond">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8" name="组合 7"/>
          <p:cNvGrpSpPr/>
          <p:nvPr/>
        </p:nvGrpSpPr>
        <p:grpSpPr>
          <a:xfrm>
            <a:off x="1549400" y="10983595"/>
            <a:ext cx="5212080" cy="3662045"/>
            <a:chOff x="2440" y="17297"/>
            <a:chExt cx="8208" cy="5767"/>
          </a:xfrm>
        </p:grpSpPr>
        <p:pic>
          <p:nvPicPr>
            <p:cNvPr id="895123074" name="drawing"/>
            <p:cNvPicPr/>
            <p:nvPr/>
          </p:nvPicPr>
          <p:blipFill>
            <a:blip r:embed="rId27"/>
            <a:stretch>
              <a:fillRect/>
            </a:stretch>
          </p:blipFill>
          <p:spPr>
            <a:xfrm>
              <a:off x="2441" y="17297"/>
              <a:ext cx="8207" cy="5085"/>
            </a:xfrm>
            <a:prstGeom prst="rect">
              <a:avLst/>
            </a:prstGeom>
            <a:noFill/>
            <a:ln>
              <a:noFill/>
              <a:prstDash val="solid"/>
            </a:ln>
          </p:spPr>
        </p:pic>
        <p:sp>
          <p:nvSpPr>
            <p:cNvPr id="327" name="文本框 326"/>
            <p:cNvSpPr txBox="1"/>
            <p:nvPr/>
          </p:nvSpPr>
          <p:spPr>
            <a:xfrm>
              <a:off x="2440" y="22373"/>
              <a:ext cx="8207" cy="691"/>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zh-CN" sz="2400" dirty="0">
                  <a:solidFill>
                    <a:schemeClr val="tx1"/>
                  </a:solidFill>
                  <a:latin typeface="Times New Roman" panose="02020603050405020304" charset="0"/>
                  <a:cs typeface="Times New Roman" panose="02020603050405020304" charset="0"/>
                </a:rPr>
                <a:t>Addis Ababa / </a:t>
              </a:r>
              <a:r>
                <a:rPr lang="en-US" altLang="en-US" sz="2400" dirty="0">
                  <a:solidFill>
                    <a:schemeClr val="tx1"/>
                  </a:solidFill>
                  <a:latin typeface="Times New Roman" panose="02020603050405020304" charset="0"/>
                  <a:cs typeface="Times New Roman" panose="02020603050405020304" charset="0"/>
                </a:rPr>
                <a:t>አዲስ</a:t>
              </a:r>
              <a:r>
                <a:rPr lang="en-US" altLang="zh-CN" sz="2400" dirty="0">
                  <a:solidFill>
                    <a:schemeClr val="tx1"/>
                  </a:solidFill>
                  <a:latin typeface="Times New Roman" panose="02020603050405020304" charset="0"/>
                  <a:cs typeface="Times New Roman" panose="02020603050405020304" charset="0"/>
                </a:rPr>
                <a:t> </a:t>
              </a:r>
              <a:r>
                <a:rPr lang="en-US" altLang="en-US" sz="2400" dirty="0">
                  <a:solidFill>
                    <a:schemeClr val="tx1"/>
                  </a:solidFill>
                  <a:latin typeface="Times New Roman" panose="02020603050405020304" charset="0"/>
                  <a:cs typeface="Times New Roman" panose="02020603050405020304" charset="0"/>
                </a:rPr>
                <a:t>አበባ</a:t>
              </a:r>
              <a:endParaRPr lang="en-US" altLang="en-US" sz="2400" dirty="0">
                <a:solidFill>
                  <a:schemeClr val="tx1"/>
                </a:solidFill>
                <a:latin typeface="Times New Roman" panose="02020603050405020304" charset="0"/>
                <a:cs typeface="Times New Roman" panose="02020603050405020304" charset="0"/>
              </a:endParaRPr>
            </a:p>
          </p:txBody>
        </p:sp>
      </p:grpSp>
      <p:grpSp>
        <p:nvGrpSpPr>
          <p:cNvPr id="9" name="组合 8"/>
          <p:cNvGrpSpPr/>
          <p:nvPr/>
        </p:nvGrpSpPr>
        <p:grpSpPr>
          <a:xfrm>
            <a:off x="7272655" y="10983595"/>
            <a:ext cx="5303520" cy="3662045"/>
            <a:chOff x="11453" y="17297"/>
            <a:chExt cx="8352" cy="5767"/>
          </a:xfrm>
        </p:grpSpPr>
        <p:pic>
          <p:nvPicPr>
            <p:cNvPr id="2" name="图片 1" descr="Baghdad on Iraq Map by K"/>
            <p:cNvPicPr>
              <a:picLocks noChangeAspect="1"/>
            </p:cNvPicPr>
            <p:nvPr/>
          </p:nvPicPr>
          <p:blipFill>
            <a:blip r:embed="rId28"/>
            <a:stretch>
              <a:fillRect/>
            </a:stretch>
          </p:blipFill>
          <p:spPr>
            <a:xfrm>
              <a:off x="11453" y="17297"/>
              <a:ext cx="8352" cy="5076"/>
            </a:xfrm>
            <a:prstGeom prst="rect">
              <a:avLst/>
            </a:prstGeom>
          </p:spPr>
        </p:pic>
        <p:sp>
          <p:nvSpPr>
            <p:cNvPr id="328" name="文本框 327"/>
            <p:cNvSpPr txBox="1"/>
            <p:nvPr/>
          </p:nvSpPr>
          <p:spPr>
            <a:xfrm>
              <a:off x="12009" y="22373"/>
              <a:ext cx="7500" cy="691"/>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zh-CN" sz="2400" dirty="0">
                  <a:solidFill>
                    <a:schemeClr val="tx1"/>
                  </a:solidFill>
                  <a:latin typeface="Times New Roman" panose="02020603050405020304" charset="0"/>
                  <a:cs typeface="Times New Roman" panose="02020603050405020304" charset="0"/>
                </a:rPr>
                <a:t>Baghdad / </a:t>
              </a:r>
              <a:r>
                <a:rPr lang="ar-SA" altLang="en-US" sz="2400" dirty="0">
                  <a:solidFill>
                    <a:schemeClr val="tx1"/>
                  </a:solidFill>
                  <a:latin typeface="Times New Roman" panose="02020603050405020304" charset="0"/>
                  <a:cs typeface="Times New Roman" panose="02020603050405020304" charset="0"/>
                </a:rPr>
                <a:t>بغداد</a:t>
              </a:r>
              <a:endParaRPr lang="ar-SA" altLang="en-US" sz="2400" dirty="0">
                <a:solidFill>
                  <a:schemeClr val="tx1"/>
                </a:solidFill>
                <a:latin typeface="Times New Roman" panose="02020603050405020304" charset="0"/>
                <a:cs typeface="Times New Roman" panose="02020603050405020304" charset="0"/>
              </a:endParaRPr>
            </a:p>
          </p:txBody>
        </p:sp>
      </p:grpSp>
      <p:sp>
        <p:nvSpPr>
          <p:cNvPr id="329" name="TextBox 17"/>
          <p:cNvSpPr txBox="1"/>
          <p:nvPr/>
        </p:nvSpPr>
        <p:spPr>
          <a:xfrm>
            <a:off x="37574855" y="24951055"/>
            <a:ext cx="4549775" cy="644525"/>
          </a:xfrm>
          <a:prstGeom prst="rect">
            <a:avLst/>
          </a:prstGeom>
          <a:noFill/>
          <a:ln>
            <a:noFill/>
          </a:ln>
        </p:spPr>
        <p:txBody>
          <a:bodyPr wrap="square" lIns="91441" tIns="45720" rIns="91441" bIns="45720" rtlCol="0" anchor="t">
            <a:noAutofit/>
          </a:bodyPr>
          <a:p>
            <a:pPr indent="0" algn="l">
              <a:buFont typeface="Arial" panose="020B0604020202020204" pitchFamily="34" charset="0"/>
              <a:buNone/>
            </a:pPr>
            <a:r>
              <a:rPr lang="en-US" sz="3600" b="1" dirty="0">
                <a:latin typeface="Times New Roman" panose="02020603050405020304" charset="0"/>
                <a:cs typeface="Times New Roman" panose="02020603050405020304" charset="0"/>
              </a:rPr>
              <a:t>Acknowledgement</a:t>
            </a:r>
            <a:endParaRPr lang="en-US" sz="3600" b="1" dirty="0">
              <a:latin typeface="Times New Roman" panose="02020603050405020304" charset="0"/>
              <a:cs typeface="Times New Roman" panose="02020603050405020304" charset="0"/>
            </a:endParaRPr>
          </a:p>
        </p:txBody>
      </p:sp>
      <p:sp>
        <p:nvSpPr>
          <p:cNvPr id="330" name="文本框 329"/>
          <p:cNvSpPr txBox="1"/>
          <p:nvPr/>
        </p:nvSpPr>
        <p:spPr>
          <a:xfrm>
            <a:off x="37574220" y="25506680"/>
            <a:ext cx="4456430" cy="2306955"/>
          </a:xfrm>
          <a:prstGeom prst="rect">
            <a:avLst/>
          </a:prstGeom>
          <a:noFill/>
        </p:spPr>
        <p:txBody>
          <a:bodyPr wrap="square" lIns="91440" tIns="45720" rIns="91440" bIns="45720" rtlCol="0" anchor="t">
            <a:spAutoFit/>
          </a:bodyPr>
          <a:p>
            <a:pPr indent="0" algn="l">
              <a:buFont typeface="Arial" panose="020B0604020202020204" pitchFamily="34" charset="0"/>
              <a:buNone/>
            </a:pPr>
            <a:r>
              <a:rPr lang="en-US" altLang="zh-CN" sz="2400" dirty="0">
                <a:latin typeface="Times New Roman" panose="02020603050405020304" charset="0"/>
                <a:cs typeface="Times New Roman" panose="02020603050405020304" charset="0"/>
              </a:rPr>
              <a:t>The authors would like to thank Professor Marc Stettler and Liang Ma of Imperial College London as well as Sahiti Sarva and Maria Sol Tadeo of the World Bank for their assistance and support.</a:t>
            </a:r>
            <a:endParaRPr lang="en-US" altLang="zh-CN" sz="2400" dirty="0">
              <a:latin typeface="Times New Roman" panose="02020603050405020304" charset="0"/>
              <a:cs typeface="Times New Roman" panose="02020603050405020304" charset="0"/>
            </a:endParaRPr>
          </a:p>
        </p:txBody>
      </p:sp>
      <p:grpSp>
        <p:nvGrpSpPr>
          <p:cNvPr id="333" name="组合 332"/>
          <p:cNvGrpSpPr/>
          <p:nvPr/>
        </p:nvGrpSpPr>
        <p:grpSpPr>
          <a:xfrm>
            <a:off x="14433550" y="10085705"/>
            <a:ext cx="3755390" cy="2176145"/>
            <a:chOff x="22730" y="15883"/>
            <a:chExt cx="5914" cy="3427"/>
          </a:xfrm>
        </p:grpSpPr>
        <p:pic>
          <p:nvPicPr>
            <p:cNvPr id="222" name="图片 221" descr="Addis Ababa Average Day type NO$_2$ Concentration Distribution"/>
            <p:cNvPicPr>
              <a:picLocks noChangeAspect="1"/>
            </p:cNvPicPr>
            <p:nvPr/>
          </p:nvPicPr>
          <p:blipFill>
            <a:blip r:embed="rId29"/>
            <a:stretch>
              <a:fillRect/>
            </a:stretch>
          </p:blipFill>
          <p:spPr>
            <a:xfrm>
              <a:off x="22730" y="15883"/>
              <a:ext cx="5914" cy="2629"/>
            </a:xfrm>
            <a:prstGeom prst="rect">
              <a:avLst/>
            </a:prstGeom>
          </p:spPr>
        </p:pic>
        <p:sp>
          <p:nvSpPr>
            <p:cNvPr id="332" name="文本框 331"/>
            <p:cNvSpPr txBox="1"/>
            <p:nvPr/>
          </p:nvSpPr>
          <p:spPr>
            <a:xfrm>
              <a:off x="22730" y="18512"/>
              <a:ext cx="5906" cy="798"/>
            </a:xfrm>
            <a:prstGeom prst="rect">
              <a:avLst/>
            </a:prstGeom>
            <a:noFill/>
          </p:spPr>
          <p:txBody>
            <a:bodyPr wrap="square" lIns="91441" tIns="45720" rIns="91441" bIns="45720" rtlCol="0" anchor="t">
              <a:noAutofit/>
            </a:bodyPr>
            <a:p>
              <a:pPr indent="0" algn="ctr">
                <a:buFont typeface="Arial" panose="020B0604020202020204" pitchFamily="34" charset="0"/>
                <a:buNone/>
              </a:pPr>
              <a:r>
                <a:rPr lang="en-US" altLang="zh-CN" sz="2000" dirty="0">
                  <a:solidFill>
                    <a:schemeClr val="tx1"/>
                  </a:solidFill>
                  <a:latin typeface="Times New Roman" panose="02020603050405020304" charset="0"/>
                  <a:cs typeface="Times New Roman" panose="02020603050405020304" charset="0"/>
                </a:rPr>
                <a:t>NO</a:t>
              </a:r>
              <a:r>
                <a:rPr lang="en-US" altLang="en-US" sz="2000" dirty="0">
                  <a:latin typeface="Times New Roman" panose="02020603050405020304" charset="0"/>
                  <a:cs typeface="Times New Roman" panose="02020603050405020304" charset="0"/>
                  <a:sym typeface="+mn-ea"/>
                </a:rPr>
                <a:t>₂ </a:t>
              </a:r>
              <a:r>
                <a:rPr lang="en-US" altLang="en-US" sz="2000" dirty="0">
                  <a:latin typeface="Times New Roman" panose="02020603050405020304" charset="0"/>
                  <a:cs typeface="Times New Roman" panose="02020603050405020304" charset="0"/>
                  <a:sym typeface="+mn-ea"/>
                </a:rPr>
                <a:t>on Workday/Weekend</a:t>
              </a:r>
              <a:endParaRPr lang="en-US" altLang="en-US" sz="2000" dirty="0">
                <a:solidFill>
                  <a:schemeClr val="tx1"/>
                </a:solidFill>
                <a:latin typeface="Times New Roman" panose="02020603050405020304" charset="0"/>
                <a:cs typeface="Times New Roman" panose="02020603050405020304" charset="0"/>
                <a:sym typeface="+mn-ea"/>
              </a:endParaRPr>
            </a:p>
          </p:txBody>
        </p:sp>
      </p:grpSp>
      <p:pic>
        <p:nvPicPr>
          <p:cNvPr id="12" name="图片 11" descr="flowchart"/>
          <p:cNvPicPr>
            <a:picLocks noChangeAspect="1"/>
          </p:cNvPicPr>
          <p:nvPr/>
        </p:nvPicPr>
        <p:blipFill>
          <a:blip r:embed="rId30"/>
          <a:stretch>
            <a:fillRect/>
          </a:stretch>
        </p:blipFill>
        <p:spPr>
          <a:xfrm>
            <a:off x="770255" y="15862300"/>
            <a:ext cx="12803505" cy="2517140"/>
          </a:xfrm>
          <a:prstGeom prst="rect">
            <a:avLst/>
          </a:prstGeom>
        </p:spPr>
      </p:pic>
      <p:graphicFrame>
        <p:nvGraphicFramePr>
          <p:cNvPr id="16" name="Table 89"/>
          <p:cNvGraphicFramePr>
            <a:graphicFrameLocks noGrp="1"/>
          </p:cNvGraphicFramePr>
          <p:nvPr>
            <p:custDataLst>
              <p:tags r:id="rId31"/>
            </p:custDataLst>
          </p:nvPr>
        </p:nvGraphicFramePr>
        <p:xfrm>
          <a:off x="14581505" y="20463510"/>
          <a:ext cx="13578840" cy="4227195"/>
        </p:xfrm>
        <a:graphic>
          <a:graphicData uri="http://schemas.openxmlformats.org/drawingml/2006/table">
            <a:tbl>
              <a:tblPr firstRow="1" bandRow="1">
                <a:tableStyleId>{5C22544A-7EE6-4342-B048-85BDC9FD1C3A}</a:tableStyleId>
              </a:tblPr>
              <a:tblGrid>
                <a:gridCol w="4609465"/>
                <a:gridCol w="1787525"/>
                <a:gridCol w="7181850"/>
              </a:tblGrid>
              <a:tr h="524510">
                <a:tc>
                  <a:txBody>
                    <a:bodyPr/>
                    <a:p>
                      <a:pPr algn="ctr"/>
                      <a:r>
                        <a:rPr lang="en-US" sz="2400" dirty="0">
                          <a:effectLst/>
                          <a:latin typeface="Times New Roman" panose="02020603050405020304" charset="0"/>
                          <a:cs typeface="Times New Roman" panose="02020603050405020304" charset="0"/>
                          <a:sym typeface="+mn-ea"/>
                        </a:rPr>
                        <a:t>Variable</a:t>
                      </a:r>
                      <a:endParaRPr lang="en-GB"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c>
                  <a:txBody>
                    <a:bodyPr/>
                    <a:p>
                      <a:pPr algn="ctr"/>
                      <a:r>
                        <a:rPr lang="en-GB" sz="2400">
                          <a:latin typeface="Times New Roman" panose="02020603050405020304" charset="0"/>
                          <a:ea typeface="仿宋" panose="02010609060101010101" charset="-122"/>
                          <a:cs typeface="Times New Roman" panose="02020603050405020304" charset="0"/>
                        </a:rPr>
                        <a:t>Elasticity</a:t>
                      </a:r>
                      <a:endParaRPr lang="el-GR"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c>
                  <a:txBody>
                    <a:bodyPr/>
                    <a:p>
                      <a:pPr algn="ctr"/>
                      <a:r>
                        <a:rPr lang="en-US" sz="2400" dirty="0">
                          <a:effectLst/>
                          <a:latin typeface="Times New Roman" panose="02020603050405020304" charset="0"/>
                          <a:cs typeface="Times New Roman" panose="02020603050405020304" charset="0"/>
                          <a:sym typeface="+mn-ea"/>
                        </a:rPr>
                        <a:t>Interpretation</a:t>
                      </a:r>
                      <a:endParaRPr lang="en-GB" sz="2400">
                        <a:latin typeface="Times New Roman" panose="02020603050405020304" charset="0"/>
                        <a:ea typeface="仿宋" panose="02010609060101010101" charset="-122"/>
                        <a:cs typeface="Times New Roman" panose="02020603050405020304" charset="0"/>
                      </a:endParaRPr>
                    </a:p>
                  </a:txBody>
                  <a:tcPr marL="47817" marR="47817" marT="23908" marB="23908" anchor="ctr">
                    <a:solidFill>
                      <a:srgbClr val="2E66CA"/>
                    </a:solidFill>
                  </a:tcPr>
                </a:tc>
              </a:tr>
              <a:tr h="738505">
                <a:tc>
                  <a:txBody>
                    <a:bodyPr/>
                    <a:p>
                      <a:pPr algn="ctr">
                        <a:buNone/>
                      </a:pPr>
                      <a:r>
                        <a:rPr lang="en-US" sz="2400" b="0" dirty="0">
                          <a:effectLst/>
                          <a:latin typeface="Times New Roman" panose="02020603050405020304" charset="0"/>
                          <a:cs typeface="Times New Roman" panose="02020603050405020304" charset="0"/>
                        </a:rPr>
                        <a:t>NO</a:t>
                      </a:r>
                      <a:r>
                        <a:rPr lang="en-US" sz="2400" b="0" baseline="-25000" dirty="0">
                          <a:effectLst/>
                          <a:latin typeface="Times New Roman" panose="02020603050405020304" charset="0"/>
                          <a:cs typeface="Times New Roman" panose="02020603050405020304" charset="0"/>
                        </a:rPr>
                        <a:t>2</a:t>
                      </a:r>
                      <a:r>
                        <a:rPr lang="en-GB" sz="2400" b="0" kern="1200" dirty="0">
                          <a:effectLst/>
                          <a:latin typeface="Times New Roman" panose="02020603050405020304" charset="0"/>
                          <a:cs typeface="Times New Roman" panose="02020603050405020304" charset="0"/>
                        </a:rPr>
                        <a:t>(mole m⁻²)</a:t>
                      </a:r>
                      <a:endParaRPr lang="en-GB" sz="2400" b="0" kern="12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1.7849</a:t>
                      </a:r>
                      <a:endParaRPr lang="en-US" sz="24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GB" sz="2400" dirty="0">
                          <a:effectLst/>
                          <a:latin typeface="Times New Roman" panose="02020603050405020304" charset="0"/>
                          <a:cs typeface="Times New Roman" panose="02020603050405020304" charset="0"/>
                        </a:rPr>
                        <a:t>A 1% increase in NO</a:t>
                      </a:r>
                      <a:r>
                        <a:rPr lang="en-GB" sz="2400" baseline="-25000" dirty="0">
                          <a:effectLst/>
                          <a:latin typeface="Times New Roman" panose="02020603050405020304" charset="0"/>
                          <a:cs typeface="Times New Roman" panose="02020603050405020304" charset="0"/>
                        </a:rPr>
                        <a:t>2 </a:t>
                      </a:r>
                      <a:r>
                        <a:rPr lang="en-GB" sz="2400" dirty="0">
                          <a:effectLst/>
                          <a:latin typeface="Times New Roman" panose="02020603050405020304" charset="0"/>
                          <a:cs typeface="Times New Roman" panose="02020603050405020304" charset="0"/>
                        </a:rPr>
                        <a:t>is associated with a </a:t>
                      </a:r>
                      <a:endParaRPr lang="en-GB" sz="2400" dirty="0">
                        <a:effectLst/>
                        <a:latin typeface="Times New Roman" panose="02020603050405020304" charset="0"/>
                        <a:cs typeface="Times New Roman" panose="02020603050405020304" charset="0"/>
                      </a:endParaRPr>
                    </a:p>
                    <a:p>
                      <a:pPr algn="ctr">
                        <a:buNone/>
                      </a:pPr>
                      <a:r>
                        <a:rPr lang="en-GB" sz="2400" dirty="0">
                          <a:effectLst/>
                          <a:latin typeface="Times New Roman" panose="02020603050405020304" charset="0"/>
                          <a:cs typeface="Times New Roman" panose="02020603050405020304" charset="0"/>
                        </a:rPr>
                        <a:t>1.78% increase in export values.</a:t>
                      </a:r>
                      <a:endParaRPr lang="en-GB" sz="2400" dirty="0">
                        <a:effectLst/>
                        <a:latin typeface="Times New Roman" panose="02020603050405020304" charset="0"/>
                        <a:cs typeface="Times New Roman" panose="02020603050405020304" charset="0"/>
                      </a:endParaRPr>
                    </a:p>
                  </a:txBody>
                  <a:tcPr marL="50375" marR="50375" marT="0" marB="0" anchor="ctr"/>
                </a:tc>
              </a:tr>
              <a:tr h="749935">
                <a:tc>
                  <a:txBody>
                    <a:bodyPr/>
                    <a:p>
                      <a:pPr algn="ctr">
                        <a:buNone/>
                      </a:pPr>
                      <a:r>
                        <a:rPr lang="en-US" sz="2400" b="0" dirty="0">
                          <a:effectLst/>
                          <a:latin typeface="Times New Roman" panose="02020603050405020304" charset="0"/>
                          <a:cs typeface="Times New Roman" panose="02020603050405020304" charset="0"/>
                        </a:rPr>
                        <a:t>Nightlights (intensity, sum)</a:t>
                      </a:r>
                      <a:endParaRPr lang="en-US" sz="2400" b="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2.9627</a:t>
                      </a:r>
                      <a:endParaRPr lang="en-US" sz="24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GB" sz="2400" dirty="0">
                          <a:effectLst/>
                          <a:latin typeface="Times New Roman" panose="02020603050405020304" charset="0"/>
                          <a:cs typeface="Times New Roman" panose="02020603050405020304" charset="0"/>
                        </a:rPr>
                        <a:t>A 1% increase in NO</a:t>
                      </a:r>
                      <a:r>
                        <a:rPr lang="en-GB" sz="2400" baseline="-25000" dirty="0">
                          <a:effectLst/>
                          <a:latin typeface="Times New Roman" panose="02020603050405020304" charset="0"/>
                          <a:cs typeface="Times New Roman" panose="02020603050405020304" charset="0"/>
                        </a:rPr>
                        <a:t>2 </a:t>
                      </a:r>
                      <a:r>
                        <a:rPr lang="en-GB" sz="2400" dirty="0">
                          <a:effectLst/>
                          <a:latin typeface="Times New Roman" panose="02020603050405020304" charset="0"/>
                          <a:cs typeface="Times New Roman" panose="02020603050405020304" charset="0"/>
                        </a:rPr>
                        <a:t>is associated with a </a:t>
                      </a:r>
                      <a:endParaRPr lang="en-GB" sz="2400" dirty="0">
                        <a:effectLst/>
                        <a:latin typeface="Times New Roman" panose="02020603050405020304" charset="0"/>
                        <a:cs typeface="Times New Roman" panose="02020603050405020304" charset="0"/>
                      </a:endParaRPr>
                    </a:p>
                    <a:p>
                      <a:pPr algn="ctr">
                        <a:buNone/>
                      </a:pPr>
                      <a:r>
                        <a:rPr lang="en-GB" sz="2400" dirty="0">
                          <a:effectLst/>
                          <a:latin typeface="Times New Roman" panose="02020603050405020304" charset="0"/>
                          <a:cs typeface="Times New Roman" panose="02020603050405020304" charset="0"/>
                        </a:rPr>
                        <a:t>2.96% increase</a:t>
                      </a:r>
                      <a:r>
                        <a:rPr lang="en-US" altLang="en-GB" sz="2400" dirty="0">
                          <a:effectLst/>
                          <a:latin typeface="Times New Roman" panose="02020603050405020304" charset="0"/>
                          <a:cs typeface="Times New Roman" panose="02020603050405020304" charset="0"/>
                        </a:rPr>
                        <a:t> </a:t>
                      </a:r>
                      <a:r>
                        <a:rPr lang="en-GB" sz="2400" dirty="0">
                          <a:effectLst/>
                          <a:latin typeface="Times New Roman" panose="02020603050405020304" charset="0"/>
                          <a:cs typeface="Times New Roman" panose="02020603050405020304" charset="0"/>
                        </a:rPr>
                        <a:t>in export values.</a:t>
                      </a:r>
                      <a:endParaRPr lang="en-GB" sz="2400" dirty="0">
                        <a:effectLst/>
                        <a:latin typeface="Times New Roman" panose="02020603050405020304" charset="0"/>
                        <a:cs typeface="Times New Roman" panose="02020603050405020304" charset="0"/>
                      </a:endParaRPr>
                    </a:p>
                  </a:txBody>
                  <a:tcPr marL="50375" marR="50375" marT="0" marB="0" anchor="ctr"/>
                </a:tc>
              </a:tr>
              <a:tr h="737870">
                <a:tc>
                  <a:txBody>
                    <a:bodyPr/>
                    <a:p>
                      <a:pPr algn="ctr">
                        <a:buNone/>
                      </a:pPr>
                      <a:r>
                        <a:rPr lang="en-US" sz="2400" b="0" dirty="0">
                          <a:effectLst/>
                          <a:latin typeface="Times New Roman" panose="02020603050405020304" charset="0"/>
                          <a:cs typeface="Times New Roman" panose="02020603050405020304" charset="0"/>
                        </a:rPr>
                        <a:t>Points of Interest </a:t>
                      </a:r>
                      <a:r>
                        <a:rPr lang="en-GB" sz="2400" b="0" dirty="0">
                          <a:effectLst/>
                          <a:latin typeface="Times New Roman" panose="02020603050405020304" charset="0"/>
                          <a:cs typeface="Times New Roman" panose="02020603050405020304" charset="0"/>
                        </a:rPr>
                        <a:t>(numeric, count)</a:t>
                      </a:r>
                      <a:endParaRPr lang="en-GB" sz="2400" b="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6.5591</a:t>
                      </a:r>
                      <a:endParaRPr lang="en-US" sz="24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Denser POIs associated with higher exports.</a:t>
                      </a:r>
                      <a:endParaRPr lang="en-US" sz="2400" dirty="0">
                        <a:effectLst/>
                        <a:latin typeface="Times New Roman" panose="02020603050405020304" charset="0"/>
                        <a:cs typeface="Times New Roman" panose="02020603050405020304" charset="0"/>
                      </a:endParaRPr>
                    </a:p>
                  </a:txBody>
                  <a:tcPr marL="50375" marR="50375" marT="0" marB="0" anchor="ctr"/>
                </a:tc>
              </a:tr>
              <a:tr h="738505">
                <a:tc>
                  <a:txBody>
                    <a:bodyPr/>
                    <a:p>
                      <a:pPr algn="ctr">
                        <a:buNone/>
                      </a:pPr>
                      <a:r>
                        <a:rPr lang="en-US" sz="2400" b="0">
                          <a:effectLst/>
                          <a:latin typeface="Times New Roman" panose="02020603050405020304" charset="0"/>
                          <a:cs typeface="Times New Roman" panose="02020603050405020304" charset="0"/>
                        </a:rPr>
                        <a:t>(Commercial area)*NO</a:t>
                      </a:r>
                      <a:r>
                        <a:rPr lang="en-US" sz="2400" b="0" baseline="-25000">
                          <a:effectLst/>
                          <a:latin typeface="Times New Roman" panose="02020603050405020304" charset="0"/>
                          <a:cs typeface="Times New Roman" panose="02020603050405020304" charset="0"/>
                        </a:rPr>
                        <a:t>2</a:t>
                      </a:r>
                      <a:endParaRPr lang="en-US" sz="2400" b="0" baseline="-2500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-1.0064</a:t>
                      </a:r>
                      <a:endParaRPr lang="en-US" sz="24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Commercial areas with high NO</a:t>
                      </a:r>
                      <a:r>
                        <a:rPr lang="en-US" sz="2400" baseline="-25000" dirty="0">
                          <a:effectLst/>
                          <a:latin typeface="Times New Roman" panose="02020603050405020304" charset="0"/>
                          <a:cs typeface="Times New Roman" panose="02020603050405020304" charset="0"/>
                        </a:rPr>
                        <a:t>2</a:t>
                      </a:r>
                      <a:r>
                        <a:rPr lang="en-US" sz="2400" dirty="0">
                          <a:effectLst/>
                          <a:latin typeface="Times New Roman" panose="02020603050405020304" charset="0"/>
                          <a:cs typeface="Times New Roman" panose="02020603050405020304" charset="0"/>
                        </a:rPr>
                        <a:t> negatively </a:t>
                      </a:r>
                      <a:endParaRPr lang="en-US" sz="2400" dirty="0">
                        <a:effectLst/>
                        <a:latin typeface="Times New Roman" panose="02020603050405020304" charset="0"/>
                        <a:cs typeface="Times New Roman" panose="02020603050405020304" charset="0"/>
                      </a:endParaRPr>
                    </a:p>
                    <a:p>
                      <a:pPr algn="ctr">
                        <a:buNone/>
                      </a:pPr>
                      <a:r>
                        <a:rPr lang="en-US" sz="2400" dirty="0">
                          <a:effectLst/>
                          <a:latin typeface="Times New Roman" panose="02020603050405020304" charset="0"/>
                          <a:cs typeface="Times New Roman" panose="02020603050405020304" charset="0"/>
                        </a:rPr>
                        <a:t>associated with exports.</a:t>
                      </a:r>
                      <a:endParaRPr lang="en-US" sz="2400" dirty="0">
                        <a:effectLst/>
                        <a:latin typeface="Times New Roman" panose="02020603050405020304" charset="0"/>
                        <a:cs typeface="Times New Roman" panose="02020603050405020304" charset="0"/>
                      </a:endParaRPr>
                    </a:p>
                  </a:txBody>
                  <a:tcPr marL="50375" marR="50375" marT="0" marB="0" anchor="ctr"/>
                </a:tc>
              </a:tr>
              <a:tr h="737870">
                <a:tc>
                  <a:txBody>
                    <a:bodyPr/>
                    <a:p>
                      <a:pPr algn="ctr">
                        <a:buNone/>
                      </a:pPr>
                      <a:r>
                        <a:rPr lang="en-US" sz="2400" b="0">
                          <a:effectLst/>
                          <a:latin typeface="Times New Roman" panose="02020603050405020304" charset="0"/>
                          <a:cs typeface="Times New Roman" panose="02020603050405020304" charset="0"/>
                        </a:rPr>
                        <a:t>(Industrial area)*NO</a:t>
                      </a:r>
                      <a:r>
                        <a:rPr lang="en-US" sz="2400" b="0" baseline="-25000">
                          <a:effectLst/>
                          <a:latin typeface="Times New Roman" panose="02020603050405020304" charset="0"/>
                          <a:cs typeface="Times New Roman" panose="02020603050405020304" charset="0"/>
                        </a:rPr>
                        <a:t>2</a:t>
                      </a:r>
                      <a:endParaRPr lang="en-US" sz="2400" b="0" baseline="-2500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-2.1184</a:t>
                      </a:r>
                      <a:endParaRPr lang="en-US" sz="2400" dirty="0">
                        <a:effectLst/>
                        <a:latin typeface="Times New Roman" panose="02020603050405020304" charset="0"/>
                        <a:cs typeface="Times New Roman" panose="02020603050405020304" charset="0"/>
                      </a:endParaRPr>
                    </a:p>
                  </a:txBody>
                  <a:tcPr marL="50375" marR="50375" marT="0" marB="0" anchor="ctr"/>
                </a:tc>
                <a:tc>
                  <a:txBody>
                    <a:bodyPr/>
                    <a:p>
                      <a:pPr algn="ctr">
                        <a:buNone/>
                      </a:pPr>
                      <a:r>
                        <a:rPr lang="en-US" sz="2400" dirty="0">
                          <a:effectLst/>
                          <a:latin typeface="Times New Roman" panose="02020603050405020304" charset="0"/>
                          <a:cs typeface="Times New Roman" panose="02020603050405020304" charset="0"/>
                        </a:rPr>
                        <a:t>Industrial areas with high NO</a:t>
                      </a:r>
                      <a:r>
                        <a:rPr lang="en-US" sz="2400" baseline="-25000" dirty="0">
                          <a:effectLst/>
                          <a:latin typeface="Times New Roman" panose="02020603050405020304" charset="0"/>
                          <a:cs typeface="Times New Roman" panose="02020603050405020304" charset="0"/>
                        </a:rPr>
                        <a:t>2</a:t>
                      </a:r>
                      <a:r>
                        <a:rPr lang="en-US" sz="2400" dirty="0">
                          <a:effectLst/>
                          <a:latin typeface="Times New Roman" panose="02020603050405020304" charset="0"/>
                          <a:cs typeface="Times New Roman" panose="02020603050405020304" charset="0"/>
                        </a:rPr>
                        <a:t> negatively </a:t>
                      </a:r>
                      <a:endParaRPr lang="en-US" sz="2400" dirty="0">
                        <a:effectLst/>
                        <a:latin typeface="Times New Roman" panose="02020603050405020304" charset="0"/>
                        <a:cs typeface="Times New Roman" panose="02020603050405020304" charset="0"/>
                      </a:endParaRPr>
                    </a:p>
                    <a:p>
                      <a:pPr algn="ctr">
                        <a:buNone/>
                      </a:pPr>
                      <a:r>
                        <a:rPr lang="en-US" sz="2400" dirty="0">
                          <a:effectLst/>
                          <a:latin typeface="Times New Roman" panose="02020603050405020304" charset="0"/>
                          <a:cs typeface="Times New Roman" panose="02020603050405020304" charset="0"/>
                        </a:rPr>
                        <a:t>associated with exports.</a:t>
                      </a:r>
                      <a:endParaRPr lang="en-US" sz="2400" dirty="0">
                        <a:effectLst/>
                        <a:latin typeface="Times New Roman" panose="02020603050405020304" charset="0"/>
                        <a:cs typeface="Times New Roman" panose="02020603050405020304" charset="0"/>
                      </a:endParaRPr>
                    </a:p>
                  </a:txBody>
                  <a:tcPr marL="50375" marR="50375" marT="0" marB="0" anchor="ctr"/>
                </a:tc>
              </a:tr>
            </a:tbl>
          </a:graphicData>
        </a:graphic>
      </p:graphicFrame>
    </p:spTree>
  </p:cSld>
  <p:clrMapOvr>
    <a:masterClrMapping/>
  </p:clrMapOvr>
</p:sld>
</file>

<file path=ppt/tags/tag1.xml><?xml version="1.0" encoding="utf-8"?>
<p:tagLst xmlns:p="http://schemas.openxmlformats.org/presentationml/2006/main">
  <p:tag name="TABLE_ENDDRAG_ORIGIN_RECT" val="1038*326"/>
  <p:tag name="TABLE_ENDDRAG_RECT" val="2260*1617*1038*326"/>
</p:tagLst>
</file>

<file path=ppt/tags/tag2.xml><?xml version="1.0" encoding="utf-8"?>
<p:tagLst xmlns:p="http://schemas.openxmlformats.org/presentationml/2006/main">
  <p:tag name="TABLE_ENDDRAG_ORIGIN_RECT" val="1069*332"/>
  <p:tag name="TABLE_ENDDRAG_RECT" val="1148*1611*1069*3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tIns="45720" rIns="91440" bIns="45720" rtlCol="0" anchor="t">
        <a:noAutofit/>
      </a:bodyPr>
      <a:lstStyle>
        <a:defPPr indent="0" algn="ctr">
          <a:buFont typeface="Arial" panose="020B0604020202020204" pitchFamily="34" charset="0"/>
          <a:buNone/>
          <a:defRPr lang="en-US" altLang="zh-CN" sz="300" dirty="0">
            <a:latin typeface="Times New Roman" panose="02020603050405020304" charset="0"/>
            <a:cs typeface="Times New Roman" panose="0202060305040502030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6548</Words>
  <Application>WPS 演示</Application>
  <PresentationFormat>Custom</PresentationFormat>
  <Paragraphs>257</Paragraphs>
  <Slides>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vt:i4>
      </vt:variant>
    </vt:vector>
  </HeadingPairs>
  <TitlesOfParts>
    <vt:vector size="16" baseType="lpstr">
      <vt:lpstr>Arial</vt:lpstr>
      <vt:lpstr>宋体</vt:lpstr>
      <vt:lpstr>Wingdings</vt:lpstr>
      <vt:lpstr>Times New Roman</vt:lpstr>
      <vt:lpstr>微软雅黑</vt:lpstr>
      <vt:lpstr>Gulim</vt:lpstr>
      <vt:lpstr>Malgun Gothic</vt:lpstr>
      <vt:lpstr>仿宋</vt:lpstr>
      <vt:lpstr>Calibri</vt:lpstr>
      <vt:lpstr>Arial Unicode MS</vt:lpstr>
      <vt:lpstr>Calibri Light</vt:lpstr>
      <vt:lpstr>等线</vt:lpstr>
      <vt:lpstr>Aptos</vt:lpstr>
      <vt:lpstr>Segoe UI</vt:lpstr>
      <vt:lpstr>Office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Huihai Wang</dc:creator>
  <cp:lastModifiedBy>Yixuan</cp:lastModifiedBy>
  <cp:revision>375</cp:revision>
  <dcterms:created xsi:type="dcterms:W3CDTF">2022-01-08T03:25:00Z</dcterms:created>
  <dcterms:modified xsi:type="dcterms:W3CDTF">2025-06-25T06:41:51Z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D9E47FB979B74CED974A9AB0DD24ABC8_13</vt:lpwstr>
  </property>
  <property fmtid="{D5CDD505-2E9C-101B-9397-08002B2CF9AE}" pid="3" name="KSOProductBuildVer">
    <vt:lpwstr>2052-12.1.0.21171</vt:lpwstr>
  </property>
</Properties>
</file>